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91" r:id="rId2"/>
  </p:sldMasterIdLst>
  <p:notesMasterIdLst>
    <p:notesMasterId r:id="rId32"/>
  </p:notesMasterIdLst>
  <p:sldIdLst>
    <p:sldId id="256" r:id="rId3"/>
    <p:sldId id="258" r:id="rId4"/>
    <p:sldId id="274" r:id="rId5"/>
    <p:sldId id="259" r:id="rId6"/>
    <p:sldId id="262" r:id="rId7"/>
    <p:sldId id="277" r:id="rId8"/>
    <p:sldId id="287" r:id="rId9"/>
    <p:sldId id="300" r:id="rId10"/>
    <p:sldId id="311" r:id="rId11"/>
    <p:sldId id="288" r:id="rId12"/>
    <p:sldId id="265" r:id="rId13"/>
    <p:sldId id="284" r:id="rId14"/>
    <p:sldId id="290" r:id="rId15"/>
    <p:sldId id="295" r:id="rId16"/>
    <p:sldId id="291" r:id="rId17"/>
    <p:sldId id="314" r:id="rId18"/>
    <p:sldId id="313" r:id="rId19"/>
    <p:sldId id="296" r:id="rId20"/>
    <p:sldId id="292" r:id="rId21"/>
    <p:sldId id="315" r:id="rId22"/>
    <p:sldId id="289" r:id="rId23"/>
    <p:sldId id="293" r:id="rId24"/>
    <p:sldId id="308" r:id="rId25"/>
    <p:sldId id="298" r:id="rId26"/>
    <p:sldId id="294" r:id="rId27"/>
    <p:sldId id="316" r:id="rId28"/>
    <p:sldId id="276" r:id="rId29"/>
    <p:sldId id="312" r:id="rId30"/>
    <p:sldId id="286" r:id="rId31"/>
  </p:sldIdLst>
  <p:sldSz cx="9144000" cy="5143500" type="screen16x9"/>
  <p:notesSz cx="6858000" cy="9144000"/>
  <p:embeddedFontLst>
    <p:embeddedFont>
      <p:font typeface="Abhaya Libre" panose="020B0604020202020204" charset="0"/>
      <p:regular r:id="rId33"/>
      <p:bold r:id="rId34"/>
    </p:embeddedFont>
    <p:embeddedFont>
      <p:font typeface="Arial Bold" panose="020B0704020202020204" pitchFamily="34" charset="0"/>
      <p:bold r:id="rId35"/>
    </p:embeddedFont>
    <p:embeddedFont>
      <p:font typeface="Consolas" panose="020B0609020204030204" pitchFamily="49" charset="0"/>
      <p:regular r:id="rId36"/>
      <p:bold r:id="rId37"/>
      <p:italic r:id="rId38"/>
      <p:boldItalic r:id="rId39"/>
    </p:embeddedFont>
    <p:embeddedFont>
      <p:font typeface="Palanquin Dark" panose="020B0604020202020204" charset="0"/>
      <p:regular r:id="rId40"/>
      <p:bold r:id="rId41"/>
    </p:embeddedFont>
    <p:embeddedFont>
      <p:font typeface="Poppins"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038BC-C7BB-4D18-BBBA-113EB8C9F51D}">
  <a:tblStyle styleId="{0E8038BC-C7BB-4D18-BBBA-113EB8C9F5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0" autoAdjust="0"/>
    <p:restoredTop sz="78256" autoAdjust="0"/>
  </p:normalViewPr>
  <p:slideViewPr>
    <p:cSldViewPr snapToGrid="0">
      <p:cViewPr varScale="1">
        <p:scale>
          <a:sx n="157" d="100"/>
          <a:sy n="157" d="100"/>
        </p:scale>
        <p:origin x="81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a:t>Local Redis Cache</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a:t>SQL Server Cache</a:t>
          </a:r>
          <a:endParaRPr lang="en-US" dirty="0"/>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a:t>Azure Redis Cache</a:t>
          </a:r>
          <a:endParaRPr lang="en-US" dirty="0"/>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111A2498-F6C9-FF42-A972-58C0284DB6ED}">
      <dgm:prSet/>
      <dgm:spPr/>
      <dgm:t>
        <a:bodyPr/>
        <a:lstStyle/>
        <a:p>
          <a:r>
            <a:rPr lang="en-US"/>
            <a:t>Amazon ElastiCache</a:t>
          </a:r>
          <a:endParaRPr lang="en-US" dirty="0"/>
        </a:p>
      </dgm:t>
    </dgm:pt>
    <dgm:pt modelId="{9A771098-A8D2-ED49-9662-7937AD45CFA2}" type="parTrans" cxnId="{B7F360A5-8546-9447-B7B6-29443E02E02F}">
      <dgm:prSet/>
      <dgm:spPr/>
      <dgm:t>
        <a:bodyPr/>
        <a:lstStyle/>
        <a:p>
          <a:endParaRPr lang="en-US"/>
        </a:p>
      </dgm:t>
    </dgm:pt>
    <dgm:pt modelId="{86BE8F26-23F2-A645-B9D5-8339DFF82DE6}" type="sibTrans" cxnId="{B7F360A5-8546-9447-B7B6-29443E02E02F}">
      <dgm:prSet/>
      <dgm:spPr/>
      <dgm:t>
        <a:bodyPr/>
        <a:lstStyle/>
        <a:p>
          <a:endParaRPr lang="en-US"/>
        </a:p>
      </dgm:t>
    </dgm:pt>
    <dgm:pt modelId="{CC780634-7218-0E4C-B8F8-5C32173E6D23}">
      <dgm:prSet/>
      <dgm:spPr/>
      <dgm:t>
        <a:bodyPr/>
        <a:lstStyle/>
        <a:p>
          <a:r>
            <a:rPr lang="en-US"/>
            <a:t>Google Cloud Memcache</a:t>
          </a:r>
          <a:endParaRPr lang="en-US" dirty="0"/>
        </a:p>
      </dgm:t>
    </dgm:pt>
    <dgm:pt modelId="{5E4182D9-4764-B643-82E1-78C80F5E6C0F}" type="parTrans" cxnId="{B7032EDC-22F9-184E-88F2-C8F5A841E951}">
      <dgm:prSet/>
      <dgm:spPr/>
      <dgm:t>
        <a:bodyPr/>
        <a:lstStyle/>
        <a:p>
          <a:endParaRPr lang="en-US"/>
        </a:p>
      </dgm:t>
    </dgm:pt>
    <dgm:pt modelId="{DD8956AD-796B-4C44-BBCF-536C215ACBC7}" type="sibTrans" cxnId="{B7032EDC-22F9-184E-88F2-C8F5A841E951}">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srcRect/>
          <a:stretch>
            <a:fillRect l="-22000" r="-22000"/>
          </a:stretch>
        </a:blipFill>
      </dgm:spPr>
    </dgm:pt>
    <dgm:pt modelId="{A6A1DC1C-B9CE-3C43-9C75-389448479A86}" type="pres">
      <dgm:prSet presAssocID="{E2EAE57D-7E40-824C-8846-10FC30636567}" presName="txShp" presStyleLbl="node1" presStyleIdx="0" presStyleCnt="5">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srcRect/>
          <a:stretch>
            <a:fillRect/>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3"/>
          <a:srcRect/>
          <a:stretch>
            <a:fillRect/>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B6A1B286-37E0-5143-9C93-C7ECCCF5E75E}" type="pres">
      <dgm:prSet presAssocID="{111A2498-F6C9-FF42-A972-58C0284DB6ED}" presName="composite" presStyleCnt="0"/>
      <dgm:spPr/>
    </dgm:pt>
    <dgm:pt modelId="{464788BE-9AD2-7B46-B64B-9CBA2ADD7C0E}" type="pres">
      <dgm:prSet presAssocID="{111A2498-F6C9-FF42-A972-58C0284DB6ED}" presName="imgShp" presStyleLbl="fgImgPlace1" presStyleIdx="3" presStyleCnt="5"/>
      <dgm:spPr>
        <a:blipFill>
          <a:blip xmlns:r="http://schemas.openxmlformats.org/officeDocument/2006/relationships" r:embed="rId4"/>
          <a:srcRect/>
          <a:stretch>
            <a:fillRect l="-17000" r="-17000"/>
          </a:stretch>
        </a:blipFill>
      </dgm:spPr>
    </dgm:pt>
    <dgm:pt modelId="{B0EF60BF-1EDF-1447-A3F7-59E13809CDE9}" type="pres">
      <dgm:prSet presAssocID="{111A2498-F6C9-FF42-A972-58C0284DB6ED}" presName="txShp" presStyleLbl="node1" presStyleIdx="3" presStyleCnt="5">
        <dgm:presLayoutVars>
          <dgm:bulletEnabled val="1"/>
        </dgm:presLayoutVars>
      </dgm:prSet>
      <dgm:spPr/>
    </dgm:pt>
    <dgm:pt modelId="{677DD273-2852-5C44-8D7D-8D12613F8B7A}" type="pres">
      <dgm:prSet presAssocID="{86BE8F26-23F2-A645-B9D5-8339DFF82DE6}" presName="spacing" presStyleCnt="0"/>
      <dgm:spPr/>
    </dgm:pt>
    <dgm:pt modelId="{EF2EE0B6-BF70-084D-8790-8DAC2C75C6A3}" type="pres">
      <dgm:prSet presAssocID="{CC780634-7218-0E4C-B8F8-5C32173E6D23}" presName="composite" presStyleCnt="0"/>
      <dgm:spPr/>
    </dgm:pt>
    <dgm:pt modelId="{7CE4B784-2640-0643-8D50-C65D7881368F}" type="pres">
      <dgm:prSet presAssocID="{CC780634-7218-0E4C-B8F8-5C32173E6D23}" presName="imgShp" presStyleLbl="fgImgPlace1" presStyleIdx="4" presStyleCnt="5"/>
      <dgm:spPr>
        <a:blipFill>
          <a:blip xmlns:r="http://schemas.openxmlformats.org/officeDocument/2006/relationships" r:embed="rId5"/>
          <a:srcRect/>
          <a:stretch>
            <a:fillRect t="-1000" b="-1000"/>
          </a:stretch>
        </a:blipFill>
      </dgm:spPr>
    </dgm:pt>
    <dgm:pt modelId="{FA2FFDDB-72A3-EF49-AF06-74A77F57AEB2}" type="pres">
      <dgm:prSet presAssocID="{CC780634-7218-0E4C-B8F8-5C32173E6D23}" presName="txShp" presStyleLbl="node1" presStyleIdx="4" presStyleCnt="5">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A4A5904E-0A49-5445-8E23-E2B8E7BF82B4}" type="presOf" srcId="{CC780634-7218-0E4C-B8F8-5C32173E6D23}" destId="{FA2FFDDB-72A3-EF49-AF06-74A77F57AEB2}"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7F360A5-8546-9447-B7B6-29443E02E02F}" srcId="{63289CFC-01CA-154B-A22F-C0C130517812}" destId="{111A2498-F6C9-FF42-A972-58C0284DB6ED}" srcOrd="3" destOrd="0" parTransId="{9A771098-A8D2-ED49-9662-7937AD45CFA2}" sibTransId="{86BE8F26-23F2-A645-B9D5-8339DFF82DE6}"/>
    <dgm:cxn modelId="{FD1367C9-DA5A-DB46-BE89-4294301B8998}" type="presOf" srcId="{B2D2E2E1-821B-0646-8AAE-C226AA96FCED}" destId="{B23A5AC9-65E9-6546-83FD-7026D93CB2D1}" srcOrd="0" destOrd="0" presId="urn:microsoft.com/office/officeart/2005/8/layout/vList3"/>
    <dgm:cxn modelId="{B7032EDC-22F9-184E-88F2-C8F5A841E951}" srcId="{63289CFC-01CA-154B-A22F-C0C130517812}" destId="{CC780634-7218-0E4C-B8F8-5C32173E6D23}" srcOrd="4" destOrd="0" parTransId="{5E4182D9-4764-B643-82E1-78C80F5E6C0F}" sibTransId="{DD8956AD-796B-4C44-BBCF-536C215ACBC7}"/>
    <dgm:cxn modelId="{B36794E0-E1DD-5247-977D-CFC131C6FCBF}" srcId="{63289CFC-01CA-154B-A22F-C0C130517812}" destId="{E2EAE57D-7E40-824C-8846-10FC30636567}" srcOrd="0" destOrd="0" parTransId="{39707800-4C13-744B-A27A-C2A220321181}" sibTransId="{2307E0A3-092D-F544-8B74-75F07EAC021A}"/>
    <dgm:cxn modelId="{1C9245E4-69B8-2640-A38C-27583C047BE9}" type="presOf" srcId="{111A2498-F6C9-FF42-A972-58C0284DB6ED}" destId="{B0EF60BF-1EDF-1447-A3F7-59E13809CDE9}" srcOrd="0" destOrd="0" presId="urn:microsoft.com/office/officeart/2005/8/layout/vList3"/>
    <dgm:cxn modelId="{710DD2EA-A235-0C4C-89AE-C59CD31C4E1F}" srcId="{63289CFC-01CA-154B-A22F-C0C130517812}" destId="{B2D2E2E1-821B-0646-8AAE-C226AA96FCED}" srcOrd="2" destOrd="0" parTransId="{D525DBED-CBA3-4341-9B90-9E468982658D}" sibTransId="{3FF66567-D955-CA4E-B8A3-335DA294F47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EA6E3C1A-D3EE-2D4A-AF63-FCA17C3AAB78}" type="presParOf" srcId="{71345134-CCF1-C443-B230-A37B8638AA17}" destId="{B6A1B286-37E0-5143-9C93-C7ECCCF5E75E}" srcOrd="6" destOrd="0" presId="urn:microsoft.com/office/officeart/2005/8/layout/vList3"/>
    <dgm:cxn modelId="{55E93B19-25A5-D847-BC3F-926E623FAC7D}" type="presParOf" srcId="{B6A1B286-37E0-5143-9C93-C7ECCCF5E75E}" destId="{464788BE-9AD2-7B46-B64B-9CBA2ADD7C0E}" srcOrd="0" destOrd="0" presId="urn:microsoft.com/office/officeart/2005/8/layout/vList3"/>
    <dgm:cxn modelId="{E767CA50-C4ED-7B4E-8FA7-1A7CDE90FAC6}" type="presParOf" srcId="{B6A1B286-37E0-5143-9C93-C7ECCCF5E75E}" destId="{B0EF60BF-1EDF-1447-A3F7-59E13809CDE9}" srcOrd="1" destOrd="0" presId="urn:microsoft.com/office/officeart/2005/8/layout/vList3"/>
    <dgm:cxn modelId="{1940B4C5-C7D4-4C42-A004-18BFFB2AF4F8}" type="presParOf" srcId="{71345134-CCF1-C443-B230-A37B8638AA17}" destId="{677DD273-2852-5C44-8D7D-8D12613F8B7A}" srcOrd="7" destOrd="0" presId="urn:microsoft.com/office/officeart/2005/8/layout/vList3"/>
    <dgm:cxn modelId="{71B61075-0184-964B-87F6-B3571DD49AFA}" type="presParOf" srcId="{71345134-CCF1-C443-B230-A37B8638AA17}" destId="{EF2EE0B6-BF70-084D-8790-8DAC2C75C6A3}" srcOrd="8" destOrd="0" presId="urn:microsoft.com/office/officeart/2005/8/layout/vList3"/>
    <dgm:cxn modelId="{BEFCD554-5347-2746-94B3-F545A22F3722}" type="presParOf" srcId="{EF2EE0B6-BF70-084D-8790-8DAC2C75C6A3}" destId="{7CE4B784-2640-0643-8D50-C65D7881368F}" srcOrd="0" destOrd="0" presId="urn:microsoft.com/office/officeart/2005/8/layout/vList3"/>
    <dgm:cxn modelId="{7AE48264-B517-834F-8C6F-D536E65A0215}" type="presParOf" srcId="{EF2EE0B6-BF70-084D-8790-8DAC2C75C6A3}" destId="{FA2FFDDB-72A3-EF49-AF06-74A77F57AEB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Paging</a:t>
          </a:r>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Rate Limiting</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with solid fill"/>
        </a:ext>
      </dgm:extLst>
    </dgm:pt>
    <dgm:pt modelId="{A6A1DC1C-B9CE-3C43-9C75-389448479A86}" type="pres">
      <dgm:prSet presAssocID="{E2EAE57D-7E40-824C-8846-10FC30636567}" presName="txShp" presStyleLbl="node1" presStyleIdx="0" presStyleCnt="2">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affic light with solid fill"/>
        </a:ext>
      </dgm:extLst>
    </dgm:pt>
    <dgm:pt modelId="{44D72883-054B-D644-A369-C72F5C5F6004}" type="pres">
      <dgm:prSet presAssocID="{09E0CA81-B3B5-F64E-A56E-E676B647E933}" presName="txShp" presStyleLbl="node1" presStyleIdx="1" presStyleCnt="2">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Blazor </a:t>
          </a:r>
          <a:r>
            <a:rPr lang="en-US" b="0" i="0" dirty="0" err="1"/>
            <a:t>ProtectedLocalStorage</a:t>
          </a:r>
          <a:r>
            <a:rPr lang="en-US" b="0" i="0" dirty="0"/>
            <a:t> </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Javascript Old School: Cookies</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dirty="0"/>
            <a:t>Javascript New School: Web Storage </a:t>
          </a:r>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E6095D0B-2192-4F0F-AF8B-50B0E175EC72}">
      <dgm:prSet/>
      <dgm:spPr/>
      <dgm:t>
        <a:bodyPr/>
        <a:lstStyle/>
        <a:p>
          <a:r>
            <a:rPr lang="en-US" dirty="0"/>
            <a:t>Javascript New School: </a:t>
          </a:r>
          <a:r>
            <a:rPr lang="en-US" dirty="0" err="1"/>
            <a:t>IndexedDB</a:t>
          </a:r>
          <a:endParaRPr lang="en-US" dirty="0"/>
        </a:p>
      </dgm:t>
    </dgm:pt>
    <dgm:pt modelId="{8C76F39B-F82A-46E1-940D-CDF667AD29AA}" type="parTrans" cxnId="{798A1D8C-6031-4731-AB33-40A9323DB3B2}">
      <dgm:prSet/>
      <dgm:spPr/>
      <dgm:t>
        <a:bodyPr/>
        <a:lstStyle/>
        <a:p>
          <a:endParaRPr lang="en-US"/>
        </a:p>
      </dgm:t>
    </dgm:pt>
    <dgm:pt modelId="{68308118-CF21-4F8A-B40F-A571D5440016}" type="sibTrans" cxnId="{798A1D8C-6031-4731-AB33-40A9323DB3B2}">
      <dgm:prSet/>
      <dgm:spPr/>
      <dgm:t>
        <a:bodyPr/>
        <a:lstStyle/>
        <a:p>
          <a:endParaRPr lang="en-US"/>
        </a:p>
      </dgm:t>
    </dgm:pt>
    <dgm:pt modelId="{1C0E26DA-966F-40D8-9268-D8A94F6A1ADB}">
      <dgm:prSet/>
      <dgm:spPr/>
      <dgm:t>
        <a:bodyPr/>
        <a:lstStyle/>
        <a:p>
          <a:r>
            <a:rPr lang="en-US" dirty="0"/>
            <a:t>NodeJS: node-cache</a:t>
          </a:r>
        </a:p>
      </dgm:t>
    </dgm:pt>
    <dgm:pt modelId="{6C6BA881-C6DD-4C18-826C-A6617C4DD744}" type="parTrans" cxnId="{CD329B08-01B3-4245-A11E-859D5E439A49}">
      <dgm:prSet/>
      <dgm:spPr/>
      <dgm:t>
        <a:bodyPr/>
        <a:lstStyle/>
        <a:p>
          <a:endParaRPr lang="en-US"/>
        </a:p>
      </dgm:t>
    </dgm:pt>
    <dgm:pt modelId="{730A3CC7-47C9-4B74-B9C4-D59E7B5A0BF5}" type="sibTrans" cxnId="{CD329B08-01B3-4245-A11E-859D5E439A49}">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A6A1DC1C-B9CE-3C43-9C75-389448479A86}" type="pres">
      <dgm:prSet presAssocID="{E2EAE57D-7E40-824C-8846-10FC30636567}" presName="txShp" presStyleLbl="node1" presStyleIdx="0" presStyleCnt="5" custLinFactNeighborX="244" custLinFactNeighborY="-468">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0D99D1D3-B7EC-4B22-84C3-3CA67D27A42B}" type="pres">
      <dgm:prSet presAssocID="{E6095D0B-2192-4F0F-AF8B-50B0E175EC72}" presName="composite" presStyleCnt="0"/>
      <dgm:spPr/>
    </dgm:pt>
    <dgm:pt modelId="{5F29D5B7-D3DC-4BB2-85B8-411AAC607972}" type="pres">
      <dgm:prSet presAssocID="{E6095D0B-2192-4F0F-AF8B-50B0E175EC72}" presName="imgShp" presStyleLbl="fgImgPlace1" presStyleIdx="3"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08110B2-F577-4321-8359-4143BC9F804A}" type="pres">
      <dgm:prSet presAssocID="{E6095D0B-2192-4F0F-AF8B-50B0E175EC72}" presName="txShp" presStyleLbl="node1" presStyleIdx="3" presStyleCnt="5">
        <dgm:presLayoutVars>
          <dgm:bulletEnabled val="1"/>
        </dgm:presLayoutVars>
      </dgm:prSet>
      <dgm:spPr/>
    </dgm:pt>
    <dgm:pt modelId="{8855B0AA-88BE-4A2E-836D-BE61E13952E9}" type="pres">
      <dgm:prSet presAssocID="{68308118-CF21-4F8A-B40F-A571D5440016}" presName="spacing" presStyleCnt="0"/>
      <dgm:spPr/>
    </dgm:pt>
    <dgm:pt modelId="{5FE3DD1A-44F4-42C3-9E49-B4D69BE73480}" type="pres">
      <dgm:prSet presAssocID="{1C0E26DA-966F-40D8-9268-D8A94F6A1ADB}" presName="composite" presStyleCnt="0"/>
      <dgm:spPr/>
    </dgm:pt>
    <dgm:pt modelId="{0CEBE07F-0D52-4591-9D03-2CA9B960D5E5}" type="pres">
      <dgm:prSet presAssocID="{1C0E26DA-966F-40D8-9268-D8A94F6A1ADB}" presName="imgShp"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94987751-1B64-4078-AE4E-AA9213FD8358}" type="pres">
      <dgm:prSet presAssocID="{1C0E26DA-966F-40D8-9268-D8A94F6A1ADB}" presName="txShp" presStyleLbl="node1" presStyleIdx="4" presStyleCnt="5">
        <dgm:presLayoutVars>
          <dgm:bulletEnabled val="1"/>
        </dgm:presLayoutVars>
      </dgm:prSet>
      <dgm:spPr/>
    </dgm:pt>
  </dgm:ptLst>
  <dgm:cxnLst>
    <dgm:cxn modelId="{CD329B08-01B3-4245-A11E-859D5E439A49}" srcId="{63289CFC-01CA-154B-A22F-C0C130517812}" destId="{1C0E26DA-966F-40D8-9268-D8A94F6A1ADB}" srcOrd="4" destOrd="0" parTransId="{6C6BA881-C6DD-4C18-826C-A6617C4DD744}" sibTransId="{730A3CC7-47C9-4B74-B9C4-D59E7B5A0BF5}"/>
    <dgm:cxn modelId="{6B160F1A-8ECA-3345-AB2D-18752837E5AF}" srcId="{63289CFC-01CA-154B-A22F-C0C130517812}" destId="{09E0CA81-B3B5-F64E-A56E-E676B647E933}" srcOrd="1" destOrd="0" parTransId="{0EC2E335-1D4E-0141-BADA-F8126BDA6060}" sibTransId="{76CA9C35-3755-E342-915D-F5E5692F7AC0}"/>
    <dgm:cxn modelId="{DECBAA4B-0811-4152-9850-5394827A85C4}" type="presOf" srcId="{E6095D0B-2192-4F0F-AF8B-50B0E175EC72}" destId="{808110B2-F577-4321-8359-4143BC9F804A}" srcOrd="0" destOrd="0" presId="urn:microsoft.com/office/officeart/2005/8/layout/vList3"/>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798A1D8C-6031-4731-AB33-40A9323DB3B2}" srcId="{63289CFC-01CA-154B-A22F-C0C130517812}" destId="{E6095D0B-2192-4F0F-AF8B-50B0E175EC72}" srcOrd="3" destOrd="0" parTransId="{8C76F39B-F82A-46E1-940D-CDF667AD29AA}" sibTransId="{68308118-CF21-4F8A-B40F-A571D5440016}"/>
    <dgm:cxn modelId="{8E46CC94-7FD0-3C46-ADE6-62603233F09B}" type="presOf" srcId="{E2EAE57D-7E40-824C-8846-10FC30636567}" destId="{A6A1DC1C-B9CE-3C43-9C75-389448479A86}" srcOrd="0" destOrd="0" presId="urn:microsoft.com/office/officeart/2005/8/layout/vList3"/>
    <dgm:cxn modelId="{FD1367C9-DA5A-DB46-BE89-4294301B8998}" type="presOf" srcId="{B2D2E2E1-821B-0646-8AAE-C226AA96FCED}" destId="{B23A5AC9-65E9-6546-83FD-7026D93CB2D1}"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710DD2EA-A235-0C4C-89AE-C59CD31C4E1F}" srcId="{63289CFC-01CA-154B-A22F-C0C130517812}" destId="{B2D2E2E1-821B-0646-8AAE-C226AA96FCED}" srcOrd="2" destOrd="0" parTransId="{D525DBED-CBA3-4341-9B90-9E468982658D}" sibTransId="{3FF66567-D955-CA4E-B8A3-335DA294F473}"/>
    <dgm:cxn modelId="{2E86F6EE-9B3D-49EF-AC39-95CEA9FE8377}" type="presOf" srcId="{1C0E26DA-966F-40D8-9268-D8A94F6A1ADB}" destId="{94987751-1B64-4078-AE4E-AA9213FD8358}" srcOrd="0" destOrd="0" presId="urn:microsoft.com/office/officeart/2005/8/layout/vList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BD465320-CF47-4629-822C-1A00EF22E844}" type="presParOf" srcId="{71345134-CCF1-C443-B230-A37B8638AA17}" destId="{0D99D1D3-B7EC-4B22-84C3-3CA67D27A42B}" srcOrd="6" destOrd="0" presId="urn:microsoft.com/office/officeart/2005/8/layout/vList3"/>
    <dgm:cxn modelId="{84BB675C-0D41-4E4F-A047-BAA318DF43E5}" type="presParOf" srcId="{0D99D1D3-B7EC-4B22-84C3-3CA67D27A42B}" destId="{5F29D5B7-D3DC-4BB2-85B8-411AAC607972}" srcOrd="0" destOrd="0" presId="urn:microsoft.com/office/officeart/2005/8/layout/vList3"/>
    <dgm:cxn modelId="{25F4ACEC-9A45-4537-959F-487212FB26EF}" type="presParOf" srcId="{0D99D1D3-B7EC-4B22-84C3-3CA67D27A42B}" destId="{808110B2-F577-4321-8359-4143BC9F804A}" srcOrd="1" destOrd="0" presId="urn:microsoft.com/office/officeart/2005/8/layout/vList3"/>
    <dgm:cxn modelId="{E82160D7-0CC6-403E-8A63-C34EDAB5844F}" type="presParOf" srcId="{71345134-CCF1-C443-B230-A37B8638AA17}" destId="{8855B0AA-88BE-4A2E-836D-BE61E13952E9}" srcOrd="7" destOrd="0" presId="urn:microsoft.com/office/officeart/2005/8/layout/vList3"/>
    <dgm:cxn modelId="{84B054F0-6030-4170-8013-A1B62C591444}" type="presParOf" srcId="{71345134-CCF1-C443-B230-A37B8638AA17}" destId="{5FE3DD1A-44F4-42C3-9E49-B4D69BE73480}" srcOrd="8" destOrd="0" presId="urn:microsoft.com/office/officeart/2005/8/layout/vList3"/>
    <dgm:cxn modelId="{0CC0A3FB-CDB7-4459-811A-BF77C2BF5578}" type="presParOf" srcId="{5FE3DD1A-44F4-42C3-9E49-B4D69BE73480}" destId="{0CEBE07F-0D52-4591-9D03-2CA9B960D5E5}" srcOrd="0" destOrd="0" presId="urn:microsoft.com/office/officeart/2005/8/layout/vList3"/>
    <dgm:cxn modelId="{023DFC0A-5205-4725-8F99-E00593E20DA5}" type="presParOf" srcId="{5FE3DD1A-44F4-42C3-9E49-B4D69BE73480}" destId="{94987751-1B64-4078-AE4E-AA9213FD835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Local Redis Cache</a:t>
          </a:r>
          <a:endParaRPr lang="en-US" sz="2300" kern="1200" dirty="0"/>
        </a:p>
      </dsp:txBody>
      <dsp:txXfrm rot="10800000">
        <a:off x="1348642" y="3063"/>
        <a:ext cx="3890059" cy="655126"/>
      </dsp:txXfrm>
    </dsp:sp>
    <dsp:sp modelId="{EB420C1A-9A54-D642-82D5-150B523BE765}">
      <dsp:nvSpPr>
        <dsp:cNvPr id="0" name=""/>
        <dsp:cNvSpPr/>
      </dsp:nvSpPr>
      <dsp:spPr>
        <a:xfrm>
          <a:off x="857298" y="3063"/>
          <a:ext cx="655126" cy="655126"/>
        </a:xfrm>
        <a:prstGeom prst="ellipse">
          <a:avLst/>
        </a:prstGeom>
        <a:blipFill>
          <a:blip xmlns:r="http://schemas.openxmlformats.org/officeDocument/2006/relationships" r:embed="rId1"/>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184861" y="85375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SQL Server Cache</a:t>
          </a:r>
          <a:endParaRPr lang="en-US" sz="2300" kern="1200" dirty="0"/>
        </a:p>
      </dsp:txBody>
      <dsp:txXfrm rot="10800000">
        <a:off x="1348642" y="853750"/>
        <a:ext cx="3890059" cy="655126"/>
      </dsp:txXfrm>
    </dsp:sp>
    <dsp:sp modelId="{32ABBB70-5AD7-144C-A410-67FA737B668E}">
      <dsp:nvSpPr>
        <dsp:cNvPr id="0" name=""/>
        <dsp:cNvSpPr/>
      </dsp:nvSpPr>
      <dsp:spPr>
        <a:xfrm>
          <a:off x="857298" y="853750"/>
          <a:ext cx="655126" cy="655126"/>
        </a:xfrm>
        <a:prstGeom prst="ellipse">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184861" y="1704436"/>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Azure Redis Cache</a:t>
          </a:r>
          <a:endParaRPr lang="en-US" sz="2300" kern="1200" dirty="0"/>
        </a:p>
      </dsp:txBody>
      <dsp:txXfrm rot="10800000">
        <a:off x="1348642" y="1704436"/>
        <a:ext cx="3890059" cy="655126"/>
      </dsp:txXfrm>
    </dsp:sp>
    <dsp:sp modelId="{780DFE7D-8900-8F40-9DF4-B487607D16A8}">
      <dsp:nvSpPr>
        <dsp:cNvPr id="0" name=""/>
        <dsp:cNvSpPr/>
      </dsp:nvSpPr>
      <dsp:spPr>
        <a:xfrm>
          <a:off x="857298" y="1704436"/>
          <a:ext cx="655126" cy="655126"/>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F60BF-1EDF-1447-A3F7-59E13809CDE9}">
      <dsp:nvSpPr>
        <dsp:cNvPr id="0" name=""/>
        <dsp:cNvSpPr/>
      </dsp:nvSpPr>
      <dsp:spPr>
        <a:xfrm rot="10800000">
          <a:off x="1184861" y="255512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Amazon ElastiCache</a:t>
          </a:r>
          <a:endParaRPr lang="en-US" sz="2300" kern="1200" dirty="0"/>
        </a:p>
      </dsp:txBody>
      <dsp:txXfrm rot="10800000">
        <a:off x="1348642" y="2555123"/>
        <a:ext cx="3890059" cy="655126"/>
      </dsp:txXfrm>
    </dsp:sp>
    <dsp:sp modelId="{464788BE-9AD2-7B46-B64B-9CBA2ADD7C0E}">
      <dsp:nvSpPr>
        <dsp:cNvPr id="0" name=""/>
        <dsp:cNvSpPr/>
      </dsp:nvSpPr>
      <dsp:spPr>
        <a:xfrm>
          <a:off x="857298" y="2555123"/>
          <a:ext cx="655126" cy="655126"/>
        </a:xfrm>
        <a:prstGeom prst="ellipse">
          <a:avLst/>
        </a:prstGeom>
        <a:blipFill>
          <a:blip xmlns:r="http://schemas.openxmlformats.org/officeDocument/2006/relationships" r:embed="rId4"/>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2FFDDB-72A3-EF49-AF06-74A77F57AEB2}">
      <dsp:nvSpPr>
        <dsp:cNvPr id="0" name=""/>
        <dsp:cNvSpPr/>
      </dsp:nvSpPr>
      <dsp:spPr>
        <a:xfrm rot="10800000">
          <a:off x="1184861" y="340581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Google Cloud Memcache</a:t>
          </a:r>
          <a:endParaRPr lang="en-US" sz="2300" kern="1200" dirty="0"/>
        </a:p>
      </dsp:txBody>
      <dsp:txXfrm rot="10800000">
        <a:off x="1348642" y="3405810"/>
        <a:ext cx="3890059" cy="655126"/>
      </dsp:txXfrm>
    </dsp:sp>
    <dsp:sp modelId="{7CE4B784-2640-0643-8D50-C65D7881368F}">
      <dsp:nvSpPr>
        <dsp:cNvPr id="0" name=""/>
        <dsp:cNvSpPr/>
      </dsp:nvSpPr>
      <dsp:spPr>
        <a:xfrm>
          <a:off x="857298" y="3405810"/>
          <a:ext cx="655126" cy="655126"/>
        </a:xfrm>
        <a:prstGeom prst="ellipse">
          <a:avLst/>
        </a:prstGeom>
        <a:blipFill>
          <a:blip xmlns:r="http://schemas.openxmlformats.org/officeDocument/2006/relationships" r:embed="rId5"/>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462816" y="1329"/>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Paging</a:t>
          </a:r>
        </a:p>
      </dsp:txBody>
      <dsp:txXfrm rot="10800000">
        <a:off x="1904553" y="1329"/>
        <a:ext cx="3612103" cy="1766947"/>
      </dsp:txXfrm>
    </dsp:sp>
    <dsp:sp modelId="{EB420C1A-9A54-D642-82D5-150B523BE765}">
      <dsp:nvSpPr>
        <dsp:cNvPr id="0" name=""/>
        <dsp:cNvSpPr/>
      </dsp:nvSpPr>
      <dsp:spPr>
        <a:xfrm>
          <a:off x="579343" y="1329"/>
          <a:ext cx="1766947" cy="176694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462816" y="2295723"/>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Rate Limiting</a:t>
          </a:r>
        </a:p>
      </dsp:txBody>
      <dsp:txXfrm rot="10800000">
        <a:off x="1904553" y="2295723"/>
        <a:ext cx="3612103" cy="1766947"/>
      </dsp:txXfrm>
    </dsp:sp>
    <dsp:sp modelId="{32ABBB70-5AD7-144C-A410-67FA737B668E}">
      <dsp:nvSpPr>
        <dsp:cNvPr id="0" name=""/>
        <dsp:cNvSpPr/>
      </dsp:nvSpPr>
      <dsp:spPr>
        <a:xfrm>
          <a:off x="579343" y="2295723"/>
          <a:ext cx="1766947" cy="176694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249257" y="0"/>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Blazor </a:t>
          </a:r>
          <a:r>
            <a:rPr lang="en-US" sz="1900" b="0" i="0" kern="1200" dirty="0" err="1"/>
            <a:t>ProtectedLocalStorage</a:t>
          </a:r>
          <a:r>
            <a:rPr lang="en-US" sz="1900" b="0" i="0" kern="1200" dirty="0"/>
            <a:t> </a:t>
          </a:r>
          <a:endParaRPr lang="en-US" sz="1900" kern="1200" dirty="0"/>
        </a:p>
      </dsp:txBody>
      <dsp:txXfrm rot="10800000">
        <a:off x="1413264" y="0"/>
        <a:ext cx="4103260" cy="656029"/>
      </dsp:txXfrm>
    </dsp:sp>
    <dsp:sp modelId="{EB420C1A-9A54-D642-82D5-150B523BE765}">
      <dsp:nvSpPr>
        <dsp:cNvPr id="0" name=""/>
        <dsp:cNvSpPr/>
      </dsp:nvSpPr>
      <dsp:spPr>
        <a:xfrm>
          <a:off x="910830" y="268"/>
          <a:ext cx="656029" cy="6560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238845" y="852126"/>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Old School: Cookies</a:t>
          </a:r>
        </a:p>
      </dsp:txBody>
      <dsp:txXfrm rot="10800000">
        <a:off x="1402852" y="852126"/>
        <a:ext cx="4103260" cy="656029"/>
      </dsp:txXfrm>
    </dsp:sp>
    <dsp:sp modelId="{32ABBB70-5AD7-144C-A410-67FA737B668E}">
      <dsp:nvSpPr>
        <dsp:cNvPr id="0" name=""/>
        <dsp:cNvSpPr/>
      </dsp:nvSpPr>
      <dsp:spPr>
        <a:xfrm>
          <a:off x="910830" y="852126"/>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238845" y="1703985"/>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Web Storage </a:t>
          </a:r>
        </a:p>
      </dsp:txBody>
      <dsp:txXfrm rot="10800000">
        <a:off x="1402852" y="1703985"/>
        <a:ext cx="4103260" cy="656029"/>
      </dsp:txXfrm>
    </dsp:sp>
    <dsp:sp modelId="{780DFE7D-8900-8F40-9DF4-B487607D16A8}">
      <dsp:nvSpPr>
        <dsp:cNvPr id="0" name=""/>
        <dsp:cNvSpPr/>
      </dsp:nvSpPr>
      <dsp:spPr>
        <a:xfrm>
          <a:off x="910830" y="1703985"/>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110B2-F577-4321-8359-4143BC9F804A}">
      <dsp:nvSpPr>
        <dsp:cNvPr id="0" name=""/>
        <dsp:cNvSpPr/>
      </dsp:nvSpPr>
      <dsp:spPr>
        <a:xfrm rot="10800000">
          <a:off x="1238845" y="2555844"/>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a:t>
          </a:r>
          <a:r>
            <a:rPr lang="en-US" sz="1900" kern="1200" dirty="0" err="1"/>
            <a:t>IndexedDB</a:t>
          </a:r>
          <a:endParaRPr lang="en-US" sz="1900" kern="1200" dirty="0"/>
        </a:p>
      </dsp:txBody>
      <dsp:txXfrm rot="10800000">
        <a:off x="1402852" y="2555844"/>
        <a:ext cx="4103260" cy="656029"/>
      </dsp:txXfrm>
    </dsp:sp>
    <dsp:sp modelId="{5F29D5B7-D3DC-4BB2-85B8-411AAC607972}">
      <dsp:nvSpPr>
        <dsp:cNvPr id="0" name=""/>
        <dsp:cNvSpPr/>
      </dsp:nvSpPr>
      <dsp:spPr>
        <a:xfrm>
          <a:off x="910830" y="2555844"/>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87751-1B64-4078-AE4E-AA9213FD8358}">
      <dsp:nvSpPr>
        <dsp:cNvPr id="0" name=""/>
        <dsp:cNvSpPr/>
      </dsp:nvSpPr>
      <dsp:spPr>
        <a:xfrm rot="10800000">
          <a:off x="1238845" y="3407702"/>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NodeJS: node-cache</a:t>
          </a:r>
        </a:p>
      </dsp:txBody>
      <dsp:txXfrm rot="10800000">
        <a:off x="1402852" y="3407702"/>
        <a:ext cx="4103260" cy="656029"/>
      </dsp:txXfrm>
    </dsp:sp>
    <dsp:sp modelId="{0CEBE07F-0D52-4591-9D03-2CA9B960D5E5}">
      <dsp:nvSpPr>
        <dsp:cNvPr id="0" name=""/>
        <dsp:cNvSpPr/>
      </dsp:nvSpPr>
      <dsp:spPr>
        <a:xfrm>
          <a:off x="910830" y="3407702"/>
          <a:ext cx="656029" cy="6560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Web_Storage_API"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eveloper.mozilla.org/en-US/docs/Web/API/IndexedDB_API"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3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66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50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B1B1B"/>
                </a:solidFill>
                <a:effectLst/>
                <a:latin typeface="+mn-lt"/>
              </a:rPr>
              <a:t>The </a:t>
            </a:r>
            <a:r>
              <a:rPr lang="en-US" b="0" i="0" u="sng" dirty="0">
                <a:solidFill>
                  <a:srgbClr val="1B1B1B"/>
                </a:solidFill>
                <a:effectLst/>
                <a:latin typeface="+mn-lt"/>
                <a:hlinkClick r:id="rId3"/>
              </a:rPr>
              <a:t>Web Storage API</a:t>
            </a:r>
            <a:r>
              <a:rPr lang="en-US" b="0" i="0" dirty="0">
                <a:solidFill>
                  <a:srgbClr val="1B1B1B"/>
                </a:solidFill>
                <a:effectLst/>
                <a:latin typeface="+mn-lt"/>
              </a:rPr>
              <a:t> provides a mechanism for storing and retrieving smaller, data items consisting of a name and a corresponding value. This is useful when you just need to store some simple data, like the user's name, whether they are logged in, what color to use for the background of the screen, etc.</a:t>
            </a:r>
          </a:p>
          <a:p>
            <a:pPr algn="l">
              <a:buFont typeface="Arial" panose="020B0604020202020204" pitchFamily="34" charset="0"/>
              <a:buChar char="•"/>
            </a:pPr>
            <a:r>
              <a:rPr lang="en-US" b="0" i="0" dirty="0">
                <a:solidFill>
                  <a:srgbClr val="1B1B1B"/>
                </a:solidFill>
                <a:effectLst/>
                <a:latin typeface="+mn-lt"/>
              </a:rPr>
              <a:t>The </a:t>
            </a:r>
            <a:r>
              <a:rPr lang="en-US" b="0" i="0" u="sng" dirty="0" err="1">
                <a:solidFill>
                  <a:srgbClr val="1B1B1B"/>
                </a:solidFill>
                <a:effectLst/>
                <a:latin typeface="+mn-lt"/>
                <a:hlinkClick r:id="rId4"/>
              </a:rPr>
              <a:t>IndexedDB</a:t>
            </a:r>
            <a:r>
              <a:rPr lang="en-US" b="0" i="0" u="sng" dirty="0">
                <a:solidFill>
                  <a:srgbClr val="1B1B1B"/>
                </a:solidFill>
                <a:effectLst/>
                <a:latin typeface="+mn-lt"/>
                <a:hlinkClick r:id="rId4"/>
              </a:rPr>
              <a:t> API</a:t>
            </a:r>
            <a:r>
              <a:rPr lang="en-US" b="0" i="0" dirty="0">
                <a:solidFill>
                  <a:srgbClr val="1B1B1B"/>
                </a:solidFill>
                <a:effectLst/>
                <a:latin typeface="+mn-lt"/>
              </a:rPr>
              <a:t> provides the browser with a complete database system for storing complex data. This can be used for things from complete sets of customer records to even complex data types like audio or video files.</a:t>
            </a:r>
          </a:p>
        </p:txBody>
      </p:sp>
    </p:spTree>
    <p:extLst>
      <p:ext uri="{BB962C8B-B14F-4D97-AF65-F5344CB8AC3E}">
        <p14:creationId xmlns:p14="http://schemas.microsoft.com/office/powerpoint/2010/main" val="1473668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52a7caf94b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52a7caf94b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4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90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6"/>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 name="Google Shape;114;p16"/>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sp>
        <p:nvSpPr>
          <p:cNvPr id="115" name="Google Shape;115;p16"/>
          <p:cNvSpPr/>
          <p:nvPr/>
        </p:nvSpPr>
        <p:spPr>
          <a:xfrm rot="-448633">
            <a:off x="1111368" y="2609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6"/>
          <p:cNvCxnSpPr/>
          <p:nvPr/>
        </p:nvCxnSpPr>
        <p:spPr>
          <a:xfrm>
            <a:off x="4834300" y="1399800"/>
            <a:ext cx="852000" cy="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8109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a:off x="1883100" y="10879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1"/>
                </a:solidFill>
                <a:latin typeface="Poppins"/>
                <a:ea typeface="Poppins"/>
                <a:cs typeface="Poppins"/>
                <a:sym typeface="Poppi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1"/>
          <p:cNvSpPr/>
          <p:nvPr/>
        </p:nvSpPr>
        <p:spPr>
          <a:xfrm rot="-448633">
            <a:off x="417593" y="27892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78" name="Google Shape;78;p1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2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p:nvPr/>
        </p:nvSpPr>
        <p:spPr>
          <a:xfrm rot="-448633">
            <a:off x="765143" y="25118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a:spLocks noGrp="1"/>
          </p:cNvSpPr>
          <p:nvPr>
            <p:ph type="pic" idx="2"/>
          </p:nvPr>
        </p:nvSpPr>
        <p:spPr>
          <a:xfrm>
            <a:off x="994625" y="988750"/>
            <a:ext cx="2886600" cy="2715300"/>
          </a:xfrm>
          <a:prstGeom prst="decagon">
            <a:avLst>
              <a:gd name="vf" fmla="val 105146"/>
            </a:avLst>
          </a:prstGeom>
          <a:noFill/>
          <a:ln>
            <a:noFill/>
          </a:ln>
        </p:spPr>
      </p:sp>
      <p:sp>
        <p:nvSpPr>
          <p:cNvPr id="40" name="Google Shape;40;p7"/>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1" name="Google Shape;41;p7"/>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cxnSp>
        <p:nvCxnSpPr>
          <p:cNvPr id="42" name="Google Shape;42;p7"/>
          <p:cNvCxnSpPr/>
          <p:nvPr/>
        </p:nvCxnSpPr>
        <p:spPr>
          <a:xfrm>
            <a:off x="4351575" y="2926863"/>
            <a:ext cx="852000" cy="0"/>
          </a:xfrm>
          <a:prstGeom prst="straightConnector1">
            <a:avLst/>
          </a:prstGeom>
          <a:noFill/>
          <a:ln w="38100" cap="flat" cmpd="sng">
            <a:solidFill>
              <a:schemeClr val="accent1"/>
            </a:solidFill>
            <a:prstDash val="solid"/>
            <a:round/>
            <a:headEnd type="none" w="med" len="med"/>
            <a:tailEnd type="none" w="med" len="med"/>
          </a:ln>
        </p:spPr>
      </p:cxnSp>
      <p:sp>
        <p:nvSpPr>
          <p:cNvPr id="43" name="Google Shape;43;p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92918" y="374650"/>
            <a:ext cx="8079581" cy="1243649"/>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accent1"/>
              </a:buClr>
              <a:buSzPts val="5400"/>
              <a:buFont typeface="Calibri"/>
              <a:buNone/>
              <a:defRPr sz="405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0" name="Google Shape;60;p10"/>
          <p:cNvSpPr txBox="1">
            <a:spLocks noGrp="1"/>
          </p:cNvSpPr>
          <p:nvPr>
            <p:ph type="body" idx="1"/>
          </p:nvPr>
        </p:nvSpPr>
        <p:spPr>
          <a:xfrm>
            <a:off x="507492"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1" name="Google Shape;61;p10"/>
          <p:cNvSpPr txBox="1">
            <a:spLocks noGrp="1"/>
          </p:cNvSpPr>
          <p:nvPr>
            <p:ph type="body" idx="2"/>
          </p:nvPr>
        </p:nvSpPr>
        <p:spPr>
          <a:xfrm>
            <a:off x="4508498"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2" name="Google Shape;62;p10"/>
          <p:cNvSpPr txBox="1">
            <a:spLocks noGrp="1"/>
          </p:cNvSpPr>
          <p:nvPr>
            <p:ph type="dt" idx="10"/>
          </p:nvPr>
        </p:nvSpPr>
        <p:spPr>
          <a:xfrm>
            <a:off x="514350" y="4809335"/>
            <a:ext cx="30861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ftr" idx="11"/>
          </p:nvPr>
        </p:nvSpPr>
        <p:spPr>
          <a:xfrm>
            <a:off x="514350" y="4916023"/>
            <a:ext cx="37719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sldNum" idx="12"/>
          </p:nvPr>
        </p:nvSpPr>
        <p:spPr>
          <a:xfrm>
            <a:off x="6572945" y="4407310"/>
            <a:ext cx="2194560" cy="104777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7725" b="0" i="0" u="none" strike="noStrike" cap="none">
                <a:solidFill>
                  <a:schemeClr val="accent1"/>
                </a:solidFill>
                <a:latin typeface="Calibri"/>
                <a:ea typeface="Calibri"/>
                <a:cs typeface="Calibri"/>
                <a:sym typeface="Calibri"/>
              </a:defRPr>
            </a:lvl1pPr>
            <a:lvl2pPr marL="0" marR="0" lvl="1" indent="0" algn="r" rtl="0">
              <a:spcBef>
                <a:spcPts val="0"/>
              </a:spcBef>
              <a:buNone/>
              <a:defRPr sz="7725" b="0" i="0" u="none" strike="noStrike" cap="none">
                <a:solidFill>
                  <a:schemeClr val="accent1"/>
                </a:solidFill>
                <a:latin typeface="Calibri"/>
                <a:ea typeface="Calibri"/>
                <a:cs typeface="Calibri"/>
                <a:sym typeface="Calibri"/>
              </a:defRPr>
            </a:lvl2pPr>
            <a:lvl3pPr marL="0" marR="0" lvl="2" indent="0" algn="r" rtl="0">
              <a:spcBef>
                <a:spcPts val="0"/>
              </a:spcBef>
              <a:buNone/>
              <a:defRPr sz="7725" b="0" i="0" u="none" strike="noStrike" cap="none">
                <a:solidFill>
                  <a:schemeClr val="accent1"/>
                </a:solidFill>
                <a:latin typeface="Calibri"/>
                <a:ea typeface="Calibri"/>
                <a:cs typeface="Calibri"/>
                <a:sym typeface="Calibri"/>
              </a:defRPr>
            </a:lvl3pPr>
            <a:lvl4pPr marL="0" marR="0" lvl="3" indent="0" algn="r" rtl="0">
              <a:spcBef>
                <a:spcPts val="0"/>
              </a:spcBef>
              <a:buNone/>
              <a:defRPr sz="7725" b="0" i="0" u="none" strike="noStrike" cap="none">
                <a:solidFill>
                  <a:schemeClr val="accent1"/>
                </a:solidFill>
                <a:latin typeface="Calibri"/>
                <a:ea typeface="Calibri"/>
                <a:cs typeface="Calibri"/>
                <a:sym typeface="Calibri"/>
              </a:defRPr>
            </a:lvl4pPr>
            <a:lvl5pPr marL="0" marR="0" lvl="4" indent="0" algn="r" rtl="0">
              <a:spcBef>
                <a:spcPts val="0"/>
              </a:spcBef>
              <a:buNone/>
              <a:defRPr sz="7725" b="0" i="0" u="none" strike="noStrike" cap="none">
                <a:solidFill>
                  <a:schemeClr val="accent1"/>
                </a:solidFill>
                <a:latin typeface="Calibri"/>
                <a:ea typeface="Calibri"/>
                <a:cs typeface="Calibri"/>
                <a:sym typeface="Calibri"/>
              </a:defRPr>
            </a:lvl5pPr>
            <a:lvl6pPr marL="0" marR="0" lvl="5" indent="0" algn="r" rtl="0">
              <a:spcBef>
                <a:spcPts val="0"/>
              </a:spcBef>
              <a:buNone/>
              <a:defRPr sz="7725" b="0" i="0" u="none" strike="noStrike" cap="none">
                <a:solidFill>
                  <a:schemeClr val="accent1"/>
                </a:solidFill>
                <a:latin typeface="Calibri"/>
                <a:ea typeface="Calibri"/>
                <a:cs typeface="Calibri"/>
                <a:sym typeface="Calibri"/>
              </a:defRPr>
            </a:lvl6pPr>
            <a:lvl7pPr marL="0" marR="0" lvl="6" indent="0" algn="r" rtl="0">
              <a:spcBef>
                <a:spcPts val="0"/>
              </a:spcBef>
              <a:buNone/>
              <a:defRPr sz="7725" b="0" i="0" u="none" strike="noStrike" cap="none">
                <a:solidFill>
                  <a:schemeClr val="accent1"/>
                </a:solidFill>
                <a:latin typeface="Calibri"/>
                <a:ea typeface="Calibri"/>
                <a:cs typeface="Calibri"/>
                <a:sym typeface="Calibri"/>
              </a:defRPr>
            </a:lvl7pPr>
            <a:lvl8pPr marL="0" marR="0" lvl="7" indent="0" algn="r" rtl="0">
              <a:spcBef>
                <a:spcPts val="0"/>
              </a:spcBef>
              <a:buNone/>
              <a:defRPr sz="7725" b="0" i="0" u="none" strike="noStrike" cap="none">
                <a:solidFill>
                  <a:schemeClr val="accent1"/>
                </a:solidFill>
                <a:latin typeface="Calibri"/>
                <a:ea typeface="Calibri"/>
                <a:cs typeface="Calibri"/>
                <a:sym typeface="Calibri"/>
              </a:defRPr>
            </a:lvl8pPr>
            <a:lvl9pPr marL="0" marR="0" lvl="8" indent="0" algn="r" rtl="0">
              <a:spcBef>
                <a:spcPts val="0"/>
              </a:spcBef>
              <a:buNone/>
              <a:defRPr sz="7725" b="0" i="0" u="none" strike="noStrike" cap="none">
                <a:solidFill>
                  <a:schemeClr val="accen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935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27338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8/12/2024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2566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17045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215550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8/12/2024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3828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a:ea typeface="Poppins"/>
                <a:cs typeface="Poppins"/>
                <a:sym typeface="Poppins"/>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 name="Google Shape;17;p3"/>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8/12/2024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12086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8/12/2024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9036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214896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842531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22667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66054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a:off x="5817122" y="-124100"/>
            <a:ext cx="3188700" cy="31881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500">
                <a:latin typeface="Abhaya Libre"/>
                <a:ea typeface="Abhaya Libre"/>
                <a:cs typeface="Abhaya Libre"/>
                <a:sym typeface="Abhaya Libre"/>
              </a:defRPr>
            </a:lvl1pPr>
          </a:lstStyle>
          <a:p>
            <a:endParaRPr/>
          </a:p>
        </p:txBody>
      </p:sp>
      <p:sp>
        <p:nvSpPr>
          <p:cNvPr id="72" name="Google Shape;72;p1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sp>
        <p:nvSpPr>
          <p:cNvPr id="128" name="Google Shape;128;p18"/>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9" name="Google Shape;129;p1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8"/>
          <p:cNvCxnSpPr/>
          <p:nvPr/>
        </p:nvCxnSpPr>
        <p:spPr>
          <a:xfrm>
            <a:off x="1176700" y="1154988"/>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36"/>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 name="Google Shape;291;p36"/>
          <p:cNvSpPr txBox="1"/>
          <p:nvPr/>
        </p:nvSpPr>
        <p:spPr>
          <a:xfrm>
            <a:off x="2004400" y="3579175"/>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a:solidFill>
                <a:schemeClr val="dk1"/>
              </a:solidFill>
              <a:latin typeface="Poppins"/>
              <a:ea typeface="Poppins"/>
              <a:cs typeface="Poppins"/>
              <a:sym typeface="Poppins"/>
            </a:endParaRPr>
          </a:p>
        </p:txBody>
      </p:sp>
      <p:sp>
        <p:nvSpPr>
          <p:cNvPr id="292" name="Google Shape;292;p36"/>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293" name="Google Shape;293;p36"/>
          <p:cNvSpPr/>
          <p:nvPr/>
        </p:nvSpPr>
        <p:spPr>
          <a:xfrm rot="-448633">
            <a:off x="574304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4" r:id="rId7"/>
    <p:sldLayoutId id="2147483682" r:id="rId8"/>
    <p:sldLayoutId id="2147483683" r:id="rId9"/>
    <p:sldLayoutId id="2147483684" r:id="rId10"/>
    <p:sldLayoutId id="2147483688" r:id="rId11"/>
    <p:sldLayoutId id="2147483689" r:id="rId12"/>
    <p:sldLayoutId id="2147483690"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8/12/2024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93121642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esheninger.blogspot.com/2017/05/rise-of-edupreneur.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6100" dirty="0"/>
              <a:t>CACHING</a:t>
            </a:r>
            <a:endParaRPr sz="6100" dirty="0">
              <a:latin typeface="Abhaya Libre"/>
              <a:ea typeface="Abhaya Libre"/>
              <a:cs typeface="Abhaya Libre"/>
              <a:sym typeface="Abhaya Libre"/>
            </a:endParaRPr>
          </a:p>
        </p:txBody>
      </p:sp>
      <p:sp>
        <p:nvSpPr>
          <p:cNvPr id="315" name="Google Shape;315;p42"/>
          <p:cNvSpPr txBox="1">
            <a:spLocks noGrp="1"/>
          </p:cNvSpPr>
          <p:nvPr>
            <p:ph type="subTitle" idx="1"/>
          </p:nvPr>
        </p:nvSpPr>
        <p:spPr>
          <a:xfrm>
            <a:off x="713224" y="4055075"/>
            <a:ext cx="5219901" cy="55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rPr>
              <a:t>Making your API Consumer Experience the Best</a:t>
            </a:r>
            <a:endParaRPr sz="1600" dirty="0">
              <a:solidFill>
                <a:schemeClr val="dk1"/>
              </a:solidFill>
            </a:endParaRPr>
          </a:p>
        </p:txBody>
      </p:sp>
      <p:sp>
        <p:nvSpPr>
          <p:cNvPr id="317" name="Google Shape;317;p42"/>
          <p:cNvSpPr/>
          <p:nvPr/>
        </p:nvSpPr>
        <p:spPr>
          <a:xfrm>
            <a:off x="6808925" y="539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txBox="1"/>
          <p:nvPr/>
        </p:nvSpPr>
        <p:spPr>
          <a:xfrm>
            <a:off x="4768185" y="2915356"/>
            <a:ext cx="4025958" cy="6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i="1" dirty="0">
                <a:solidFill>
                  <a:schemeClr val="dk1"/>
                </a:solidFill>
                <a:latin typeface="Abhaya Libre"/>
                <a:ea typeface="Abhaya Libre"/>
                <a:cs typeface="Abhaya Libre"/>
                <a:sym typeface="Abhaya Libre"/>
              </a:rPr>
              <a:t>ASP.NET Web API</a:t>
            </a:r>
            <a:endParaRPr sz="4000" i="1" dirty="0">
              <a:solidFill>
                <a:schemeClr val="dk1"/>
              </a:solidFill>
            </a:endParaRPr>
          </a:p>
        </p:txBody>
      </p:sp>
      <p:cxnSp>
        <p:nvCxnSpPr>
          <p:cNvPr id="319" name="Google Shape;319;p42"/>
          <p:cNvCxnSpPr>
            <a:cxnSpLocks/>
            <a:stCxn id="318" idx="1"/>
          </p:cNvCxnSpPr>
          <p:nvPr/>
        </p:nvCxnSpPr>
        <p:spPr>
          <a:xfrm flipH="1">
            <a:off x="3161986" y="3261106"/>
            <a:ext cx="1606199"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005219" y="747465"/>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326926" y="1667331"/>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829851" cy="1512000"/>
          </a:xfrm>
          <a:prstGeom prst="rect">
            <a:avLst/>
          </a:prstGeom>
        </p:spPr>
        <p:txBody>
          <a:bodyPr spcFirstLastPara="1" wrap="square" lIns="91425" tIns="91425" rIns="91425" bIns="91425" anchor="ctr" anchorCtr="0">
            <a:noAutofit/>
          </a:bodyPr>
          <a:lstStyle/>
          <a:p>
            <a:r>
              <a:rPr lang="en" dirty="0"/>
              <a:t>          </a:t>
            </a:r>
            <a:r>
              <a:rPr lang="en-US" dirty="0"/>
              <a:t>Server-side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57305"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099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in-memory caching </a:t>
            </a:r>
            <a:r>
              <a:rPr lang="en-US" b="1" dirty="0">
                <a:solidFill>
                  <a:schemeClr val="accent1"/>
                </a:solidFill>
              </a:rPr>
              <a:t>optimizes performance </a:t>
            </a:r>
            <a:r>
              <a:rPr lang="en-US" dirty="0"/>
              <a:t>by storing frequently accessed data in memory, reducing database load and </a:t>
            </a:r>
            <a:r>
              <a:rPr lang="en-US" b="1" dirty="0">
                <a:solidFill>
                  <a:schemeClr val="accent1"/>
                </a:solidFill>
              </a:rPr>
              <a:t>enabling quicker response</a:t>
            </a:r>
            <a:r>
              <a:rPr lang="en-US" dirty="0"/>
              <a:t> times for users.</a:t>
            </a:r>
            <a:endParaRPr dirty="0"/>
          </a:p>
        </p:txBody>
      </p:sp>
      <p:sp>
        <p:nvSpPr>
          <p:cNvPr id="592" name="Google Shape;592;p51"/>
          <p:cNvSpPr txBox="1">
            <a:spLocks noGrp="1"/>
          </p:cNvSpPr>
          <p:nvPr>
            <p:ph type="title"/>
          </p:nvPr>
        </p:nvSpPr>
        <p:spPr>
          <a:xfrm>
            <a:off x="4693636" y="1559761"/>
            <a:ext cx="3955586"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In-memory Caching</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In-memory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output caching improves response speed by </a:t>
            </a:r>
            <a:r>
              <a:rPr lang="en-US" b="1" dirty="0">
                <a:solidFill>
                  <a:schemeClr val="accent1"/>
                </a:solidFill>
              </a:rPr>
              <a:t>storing server responses</a:t>
            </a:r>
            <a:r>
              <a:rPr lang="en-US" dirty="0"/>
              <a:t>, minimizing repetitive processing, and delivering instant data retrieval for identical requests.</a:t>
            </a:r>
            <a:endParaRPr dirty="0"/>
          </a:p>
        </p:txBody>
      </p:sp>
      <p:sp>
        <p:nvSpPr>
          <p:cNvPr id="592" name="Google Shape;592;p51"/>
          <p:cNvSpPr txBox="1">
            <a:spLocks noGrp="1"/>
          </p:cNvSpPr>
          <p:nvPr>
            <p:ph type="title"/>
          </p:nvPr>
        </p:nvSpPr>
        <p:spPr>
          <a:xfrm>
            <a:off x="4693636" y="1559761"/>
            <a:ext cx="388043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 Caching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9459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distributed caching ensures high availability and scalability by </a:t>
            </a:r>
            <a:r>
              <a:rPr lang="en-US" b="1" dirty="0">
                <a:solidFill>
                  <a:schemeClr val="accent1"/>
                </a:solidFill>
              </a:rPr>
              <a:t>sharing cached data across multiple servers</a:t>
            </a:r>
            <a:r>
              <a:rPr lang="en-US" dirty="0"/>
              <a:t>, ideal for load-balanced and cloud-hosted applications."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592" name="Google Shape;592;p51"/>
          <p:cNvSpPr txBox="1">
            <a:spLocks noGrp="1"/>
          </p:cNvSpPr>
          <p:nvPr>
            <p:ph type="title"/>
          </p:nvPr>
        </p:nvSpPr>
        <p:spPr>
          <a:xfrm>
            <a:off x="4693635" y="1559761"/>
            <a:ext cx="39994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Distributed Caching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13AE28-889E-BB56-2EDB-29E1382A0EE7}"/>
              </a:ext>
            </a:extLst>
          </p:cNvPr>
          <p:cNvSpPr>
            <a:spLocks noGrp="1"/>
          </p:cNvSpPr>
          <p:nvPr>
            <p:ph type="body" idx="1"/>
          </p:nvPr>
        </p:nvSpPr>
        <p:spPr>
          <a:xfrm>
            <a:off x="5827986" y="539500"/>
            <a:ext cx="2602839" cy="1860900"/>
          </a:xfrm>
        </p:spPr>
        <p:txBody>
          <a:bodyPr/>
          <a:lstStyle/>
          <a:p>
            <a:r>
              <a:rPr lang="en-US" dirty="0"/>
              <a:t>Distributed  Caching</a:t>
            </a:r>
          </a:p>
          <a:p>
            <a:endParaRPr lang="en-US" dirty="0"/>
          </a:p>
        </p:txBody>
      </p:sp>
      <p:sp>
        <p:nvSpPr>
          <p:cNvPr id="5" name="Text Placeholder 4">
            <a:extLst>
              <a:ext uri="{FF2B5EF4-FFF2-40B4-BE49-F238E27FC236}">
                <a16:creationId xmlns:a16="http://schemas.microsoft.com/office/drawing/2014/main" id="{854119C8-619C-FFA9-BCEA-4EB5F1A4417F}"/>
              </a:ext>
            </a:extLst>
          </p:cNvPr>
          <p:cNvSpPr txBox="1">
            <a:spLocks/>
          </p:cNvSpPr>
          <p:nvPr/>
        </p:nvSpPr>
        <p:spPr>
          <a:xfrm>
            <a:off x="257503" y="2123090"/>
            <a:ext cx="6663559" cy="19948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dk1"/>
              </a:buClr>
              <a:buSzPts val="1800"/>
              <a:buFont typeface="Poppins"/>
              <a:buNone/>
              <a:defRPr sz="3500" b="0"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57150" indent="0" algn="l"/>
            <a:r>
              <a:rPr lang="en-US" sz="2100" dirty="0"/>
              <a:t>Distributed caches can improve the performance and scalability of ASP.NET Core apps, especially when hosted in the cloud or a server farm.</a:t>
            </a:r>
          </a:p>
          <a:p>
            <a:pPr marL="400050" indent="-342900" algn="l">
              <a:buFont typeface="+mj-lt"/>
              <a:buAutoNum type="arabicPeriod"/>
            </a:pPr>
            <a:r>
              <a:rPr lang="en-US" sz="2100" dirty="0"/>
              <a:t>Cached data is coherent on all web servers. Users don't see different results depending on which web server handles their request</a:t>
            </a:r>
          </a:p>
          <a:p>
            <a:pPr marL="400050" indent="-342900" algn="l">
              <a:buFont typeface="+mj-lt"/>
              <a:buAutoNum type="arabicPeriod"/>
            </a:pPr>
            <a:r>
              <a:rPr lang="en-US" sz="2100" dirty="0"/>
              <a:t>Cached data survives web server restarts and deployments. Individual web servers can be removed or added without impacting the cache</a:t>
            </a:r>
          </a:p>
          <a:p>
            <a:pPr marL="400050" indent="-342900" algn="l">
              <a:buFont typeface="+mj-lt"/>
              <a:buAutoNum type="arabicPeriod"/>
            </a:pPr>
            <a:r>
              <a:rPr lang="en-US" sz="2100" dirty="0"/>
              <a:t>The source data store has fewer requests made to it (than with multiple in-memory caches or no cache at all)</a:t>
            </a:r>
          </a:p>
        </p:txBody>
      </p:sp>
    </p:spTree>
    <p:extLst>
      <p:ext uri="{BB962C8B-B14F-4D97-AF65-F5344CB8AC3E}">
        <p14:creationId xmlns:p14="http://schemas.microsoft.com/office/powerpoint/2010/main" val="203412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Distributed  Caching</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010177951"/>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07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Distributed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959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Explore advanced ASP.NET Web API caching strategies to optimize web applications for peak performance and reliability.</a:t>
            </a:r>
            <a:endParaRPr dirty="0"/>
          </a:p>
        </p:txBody>
      </p:sp>
      <p:sp>
        <p:nvSpPr>
          <p:cNvPr id="592" name="Google Shape;592;p51"/>
          <p:cNvSpPr txBox="1">
            <a:spLocks noGrp="1"/>
          </p:cNvSpPr>
          <p:nvPr>
            <p:ph type="title"/>
          </p:nvPr>
        </p:nvSpPr>
        <p:spPr>
          <a:xfrm>
            <a:off x="4693636" y="1559761"/>
            <a:ext cx="4055794"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Topics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854425" y="998250"/>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64" name="Google Shape;364;p44"/>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365" name="Google Shape;365;p44"/>
          <p:cNvSpPr txBox="1">
            <a:spLocks noGrp="1"/>
          </p:cNvSpPr>
          <p:nvPr>
            <p:ph type="title"/>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6" name="Google Shape;366;p44"/>
          <p:cNvSpPr txBox="1">
            <a:spLocks noGrp="1"/>
          </p:cNvSpPr>
          <p:nvPr>
            <p:ph type="subTitle" idx="1"/>
          </p:nvPr>
        </p:nvSpPr>
        <p:spPr>
          <a:xfrm flipH="1">
            <a:off x="413468" y="1722725"/>
            <a:ext cx="2702156"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Details of Caching</a:t>
            </a:r>
            <a:endParaRPr dirty="0"/>
          </a:p>
        </p:txBody>
      </p:sp>
      <p:sp>
        <p:nvSpPr>
          <p:cNvPr id="368" name="Google Shape;368;p44"/>
          <p:cNvSpPr txBox="1">
            <a:spLocks noGrp="1"/>
          </p:cNvSpPr>
          <p:nvPr>
            <p:ph type="title" idx="3"/>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9" name="Google Shape;369;p44"/>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Architecture</a:t>
            </a:r>
            <a:endParaRPr dirty="0"/>
          </a:p>
        </p:txBody>
      </p:sp>
      <p:sp>
        <p:nvSpPr>
          <p:cNvPr id="371" name="Google Shape;371;p44"/>
          <p:cNvSpPr txBox="1">
            <a:spLocks noGrp="1"/>
          </p:cNvSpPr>
          <p:nvPr>
            <p:ph type="title" idx="6"/>
          </p:nvPr>
        </p:nvSpPr>
        <p:spPr>
          <a:xfrm>
            <a:off x="4823650" y="17227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372" name="Google Shape;372;p44"/>
          <p:cNvSpPr txBox="1">
            <a:spLocks noGrp="1"/>
          </p:cNvSpPr>
          <p:nvPr>
            <p:ph type="subTitle" idx="7"/>
          </p:nvPr>
        </p:nvSpPr>
        <p:spPr>
          <a:xfrm>
            <a:off x="6028325" y="1722713"/>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Server-side Caching</a:t>
            </a:r>
            <a:endParaRPr dirty="0"/>
          </a:p>
        </p:txBody>
      </p:sp>
      <p:sp>
        <p:nvSpPr>
          <p:cNvPr id="374" name="Google Shape;374;p44"/>
          <p:cNvSpPr txBox="1">
            <a:spLocks noGrp="1"/>
          </p:cNvSpPr>
          <p:nvPr>
            <p:ph type="title" idx="9"/>
          </p:nvPr>
        </p:nvSpPr>
        <p:spPr>
          <a:xfrm>
            <a:off x="4823625" y="32495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75" name="Google Shape;375;p44"/>
          <p:cNvSpPr txBox="1">
            <a:spLocks noGrp="1"/>
          </p:cNvSpPr>
          <p:nvPr>
            <p:ph type="subTitle" idx="13"/>
          </p:nvPr>
        </p:nvSpPr>
        <p:spPr>
          <a:xfrm>
            <a:off x="6028325" y="3249534"/>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Client-side Caching</a:t>
            </a:r>
            <a:endParaRPr dirty="0"/>
          </a:p>
        </p:txBody>
      </p:sp>
      <p:cxnSp>
        <p:nvCxnSpPr>
          <p:cNvPr id="377" name="Google Shape;377;p4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842050" y="3295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7018406" y="563527"/>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Some Additional Topics for Better UX</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195337537"/>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39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715787" cy="1512000"/>
          </a:xfrm>
          <a:prstGeom prst="rect">
            <a:avLst/>
          </a:prstGeom>
        </p:spPr>
        <p:txBody>
          <a:bodyPr spcFirstLastPara="1" wrap="square" lIns="91425" tIns="91425" rIns="91425" bIns="91425" anchor="ctr" anchorCtr="0">
            <a:noAutofit/>
          </a:bodyPr>
          <a:lstStyle/>
          <a:p>
            <a:r>
              <a:rPr lang="en" dirty="0"/>
              <a:t>          </a:t>
            </a:r>
            <a:r>
              <a:rPr lang="en-US" dirty="0"/>
              <a:t>Client-side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83581"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0754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 ASP.NET Web API client-side response caching to offload server tasks, ensuring faster data delivery and a </a:t>
            </a:r>
            <a:r>
              <a:rPr lang="en-US" b="1" dirty="0">
                <a:solidFill>
                  <a:schemeClr val="accent1"/>
                </a:solidFill>
              </a:rPr>
              <a:t>streamlined experience directly from users' devices</a:t>
            </a:r>
            <a:r>
              <a:rPr lang="en-US" dirty="0"/>
              <a:t>.</a:t>
            </a:r>
            <a:endParaRPr dirty="0"/>
          </a:p>
        </p:txBody>
      </p:sp>
      <p:sp>
        <p:nvSpPr>
          <p:cNvPr id="592" name="Google Shape;592;p51"/>
          <p:cNvSpPr txBox="1">
            <a:spLocks noGrp="1"/>
          </p:cNvSpPr>
          <p:nvPr>
            <p:ph type="title"/>
          </p:nvPr>
        </p:nvSpPr>
        <p:spPr>
          <a:xfrm>
            <a:off x="4693636" y="1559761"/>
            <a:ext cx="3968112"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Response Caching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BC048-26C2-4F8D-B0D6-94916CEF222B}"/>
              </a:ext>
            </a:extLst>
          </p:cNvPr>
          <p:cNvSpPr>
            <a:spLocks noGrp="1"/>
          </p:cNvSpPr>
          <p:nvPr>
            <p:ph type="title"/>
          </p:nvPr>
        </p:nvSpPr>
        <p:spPr/>
        <p:txBody>
          <a:bodyPr/>
          <a:lstStyle/>
          <a:p>
            <a:r>
              <a:rPr lang="en-US" dirty="0"/>
              <a:t>Response Caching</a:t>
            </a:r>
          </a:p>
        </p:txBody>
      </p:sp>
      <p:sp>
        <p:nvSpPr>
          <p:cNvPr id="5" name="Text Placeholder 4">
            <a:extLst>
              <a:ext uri="{FF2B5EF4-FFF2-40B4-BE49-F238E27FC236}">
                <a16:creationId xmlns:a16="http://schemas.microsoft.com/office/drawing/2014/main" id="{DFCA9D71-D8CD-46D4-8B3E-F526E3B6CD1D}"/>
              </a:ext>
            </a:extLst>
          </p:cNvPr>
          <p:cNvSpPr>
            <a:spLocks noGrp="1"/>
          </p:cNvSpPr>
          <p:nvPr>
            <p:ph type="body" idx="1"/>
          </p:nvPr>
        </p:nvSpPr>
        <p:spPr>
          <a:xfrm>
            <a:off x="507492" y="1498601"/>
            <a:ext cx="2351665" cy="2825496"/>
          </a:xfrm>
        </p:spPr>
        <p:txBody>
          <a:bodyPr/>
          <a:lstStyle/>
          <a:p>
            <a:pPr marL="57150" indent="0">
              <a:buNone/>
            </a:pPr>
            <a:r>
              <a:rPr lang="en-US" sz="2400" dirty="0"/>
              <a:t>Directs Caching on the consumer side</a:t>
            </a:r>
          </a:p>
          <a:p>
            <a:pPr marL="57150" indent="0">
              <a:buNone/>
            </a:pPr>
            <a:endParaRPr lang="en-US" sz="2400" dirty="0"/>
          </a:p>
          <a:p>
            <a:pPr marL="57150" indent="0">
              <a:buNone/>
            </a:pPr>
            <a:r>
              <a:rPr lang="en-US" sz="2400" dirty="0"/>
              <a:t>HTTP 1.1 Caching specification</a:t>
            </a:r>
          </a:p>
          <a:p>
            <a:pPr marL="57150" indent="0">
              <a:buNone/>
            </a:pPr>
            <a:endParaRPr lang="en-US" dirty="0"/>
          </a:p>
          <a:p>
            <a:pPr marL="57150" indent="0">
              <a:buNone/>
            </a:pPr>
            <a:endParaRPr lang="en-US" dirty="0"/>
          </a:p>
          <a:p>
            <a:pPr marL="57150" indent="0">
              <a:buNone/>
            </a:pPr>
            <a:endParaRPr lang="en-US" dirty="0"/>
          </a:p>
        </p:txBody>
      </p:sp>
      <p:sp>
        <p:nvSpPr>
          <p:cNvPr id="7" name="Rectangle 6">
            <a:extLst>
              <a:ext uri="{FF2B5EF4-FFF2-40B4-BE49-F238E27FC236}">
                <a16:creationId xmlns:a16="http://schemas.microsoft.com/office/drawing/2014/main" id="{17A6CF96-3122-429D-95F1-824D68EF806E}"/>
              </a:ext>
            </a:extLst>
          </p:cNvPr>
          <p:cNvSpPr/>
          <p:nvPr/>
        </p:nvSpPr>
        <p:spPr>
          <a:xfrm>
            <a:off x="2859157" y="3219847"/>
            <a:ext cx="6006548" cy="1754326"/>
          </a:xfrm>
          <a:prstGeom prst="rect">
            <a:avLst/>
          </a:prstGeom>
        </p:spPr>
        <p:txBody>
          <a:bodyPr wrap="square">
            <a:spAutoFit/>
          </a:bodyPr>
          <a:lstStyle/>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(Location = </a:t>
            </a:r>
            <a:r>
              <a:rPr lang="en-US" sz="1800" dirty="0" err="1">
                <a:solidFill>
                  <a:srgbClr val="007D9A"/>
                </a:solidFill>
                <a:latin typeface="Consolas" panose="020B0609020204030204" pitchFamily="49" charset="0"/>
                <a:ea typeface="+mn-ea"/>
              </a:rPr>
              <a:t>ResponseCacheLocation.None</a:t>
            </a:r>
            <a:r>
              <a:rPr lang="en-US" sz="1800" dirty="0">
                <a:solidFill>
                  <a:srgbClr val="007D9A"/>
                </a:solidFill>
                <a:latin typeface="Consolas" panose="020B0609020204030204" pitchFamily="49" charset="0"/>
                <a:ea typeface="+mn-ea"/>
              </a:rPr>
              <a:t>, </a:t>
            </a:r>
            <a:r>
              <a:rPr lang="en-US" sz="1800" dirty="0" err="1">
                <a:solidFill>
                  <a:srgbClr val="007D9A"/>
                </a:solidFill>
                <a:latin typeface="Consolas" panose="020B0609020204030204" pitchFamily="49" charset="0"/>
                <a:ea typeface="+mn-ea"/>
              </a:rPr>
              <a:t>NoStore</a:t>
            </a:r>
            <a:r>
              <a:rPr lang="en-US" sz="1800" dirty="0">
                <a:solidFill>
                  <a:srgbClr val="007D9A"/>
                </a:solidFill>
                <a:latin typeface="Consolas" panose="020B0609020204030204" pitchFamily="49" charset="0"/>
                <a:ea typeface="+mn-ea"/>
              </a:rPr>
              <a:t> = true)</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it-IT" sz="1800" dirty="0">
                <a:latin typeface="Consolas" panose="020B0609020204030204" pitchFamily="49" charset="0"/>
                <a:ea typeface="+mn-ea"/>
              </a:rPr>
              <a:t>Cache-Control: no-store,no-cache</a:t>
            </a:r>
          </a:p>
          <a:p>
            <a:pPr marL="57150" defTabSz="685800">
              <a:defRPr/>
            </a:pPr>
            <a:r>
              <a:rPr lang="it-IT" sz="1800" dirty="0">
                <a:latin typeface="Consolas" panose="020B0609020204030204" pitchFamily="49" charset="0"/>
                <a:ea typeface="+mn-ea"/>
              </a:rPr>
              <a:t>Pragma: no-cache</a:t>
            </a:r>
            <a:endParaRPr lang="en-US" sz="1800" dirty="0">
              <a:ea typeface="+mn-ea"/>
            </a:endParaRPr>
          </a:p>
        </p:txBody>
      </p:sp>
      <p:sp>
        <p:nvSpPr>
          <p:cNvPr id="10" name="Rectangle 9">
            <a:extLst>
              <a:ext uri="{FF2B5EF4-FFF2-40B4-BE49-F238E27FC236}">
                <a16:creationId xmlns:a16="http://schemas.microsoft.com/office/drawing/2014/main" id="{6E8E4F0E-F58F-4FEE-A28C-0F37B3F48894}"/>
              </a:ext>
            </a:extLst>
          </p:cNvPr>
          <p:cNvSpPr/>
          <p:nvPr/>
        </p:nvSpPr>
        <p:spPr>
          <a:xfrm>
            <a:off x="2859156" y="1618298"/>
            <a:ext cx="5713342" cy="1477328"/>
          </a:xfrm>
          <a:prstGeom prst="rect">
            <a:avLst/>
          </a:prstGeom>
        </p:spPr>
        <p:txBody>
          <a:bodyPr wrap="square">
            <a:spAutoFit/>
          </a:bodyPr>
          <a:lstStyle/>
          <a:p>
            <a:pPr marL="57150" defTabSz="685800">
              <a:defRPr/>
            </a:pPr>
            <a:r>
              <a:rPr lang="en-US" sz="1800" dirty="0">
                <a:latin typeface="Calibri" panose="020F0502020204030204" pitchFamily="34" charset="0"/>
                <a:ea typeface="Cambria" panose="02040503050406030204" pitchFamily="18" charset="0"/>
                <a:cs typeface="Calibri" panose="020F0502020204030204" pitchFamily="34" charset="0"/>
              </a:rPr>
              <a:t>Attribute on Controller or Action</a:t>
            </a:r>
          </a:p>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(Duration = 60)</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en-US" sz="1800" dirty="0">
                <a:latin typeface="Consolas" panose="020B0609020204030204" pitchFamily="49" charset="0"/>
                <a:ea typeface="+mn-ea"/>
              </a:rPr>
              <a:t>Cache-Control: </a:t>
            </a:r>
            <a:r>
              <a:rPr lang="en-US" sz="1800" dirty="0" err="1">
                <a:latin typeface="Consolas" panose="020B0609020204030204" pitchFamily="49" charset="0"/>
                <a:ea typeface="+mn-ea"/>
              </a:rPr>
              <a:t>public,max</a:t>
            </a:r>
            <a:r>
              <a:rPr lang="en-US" sz="1800" dirty="0">
                <a:latin typeface="Consolas" panose="020B0609020204030204" pitchFamily="49" charset="0"/>
                <a:ea typeface="+mn-ea"/>
              </a:rPr>
              <a:t>-age=60</a:t>
            </a:r>
          </a:p>
        </p:txBody>
      </p:sp>
    </p:spTree>
    <p:extLst>
      <p:ext uri="{BB962C8B-B14F-4D97-AF65-F5344CB8AC3E}">
        <p14:creationId xmlns:p14="http://schemas.microsoft.com/office/powerpoint/2010/main" val="3673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Response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97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1"/>
                </a:solidFill>
              </a:rPr>
              <a:t>Implement client-side logic </a:t>
            </a:r>
            <a:r>
              <a:rPr lang="en-US" dirty="0"/>
              <a:t>to handle ASP.NET Web API caching: detect cache headers, store responses efficiently, and refresh data to maintain sync with server updates.</a:t>
            </a:r>
            <a:endParaRPr dirty="0"/>
          </a:p>
        </p:txBody>
      </p:sp>
      <p:sp>
        <p:nvSpPr>
          <p:cNvPr id="592" name="Google Shape;592;p51"/>
          <p:cNvSpPr txBox="1">
            <a:spLocks noGrp="1"/>
          </p:cNvSpPr>
          <p:nvPr>
            <p:ph type="title"/>
          </p:nvPr>
        </p:nvSpPr>
        <p:spPr>
          <a:xfrm>
            <a:off x="4693635" y="1559761"/>
            <a:ext cx="40562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Client-Side Caching</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Client-side  Caching</a:t>
            </a:r>
          </a:p>
          <a:p>
            <a:r>
              <a:rPr lang="en-US" dirty="0"/>
              <a:t>From HTTP Response</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919930112"/>
              </p:ext>
            </p:extLst>
          </p:nvPr>
        </p:nvGraphicFramePr>
        <p:xfrm>
          <a:off x="320566" y="539500"/>
          <a:ext cx="64169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7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7"/>
        <p:cNvGrpSpPr/>
        <p:nvPr/>
      </p:nvGrpSpPr>
      <p:grpSpPr>
        <a:xfrm>
          <a:off x="0" y="0"/>
          <a:ext cx="0" cy="0"/>
          <a:chOff x="0" y="0"/>
          <a:chExt cx="0" cy="0"/>
        </a:xfrm>
      </p:grpSpPr>
      <p:sp>
        <p:nvSpPr>
          <p:cNvPr id="988" name="Google Shape;988;p62"/>
          <p:cNvSpPr/>
          <p:nvPr/>
        </p:nvSpPr>
        <p:spPr>
          <a:xfrm>
            <a:off x="6632825" y="1858050"/>
            <a:ext cx="175791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1"/>
          </a:solidFill>
          <a:ln>
            <a:noFill/>
          </a:ln>
        </p:spPr>
        <p:txBody>
          <a:bodyPr/>
          <a:lstStyle/>
          <a:p>
            <a:endParaRPr lang="en-US"/>
          </a:p>
        </p:txBody>
      </p:sp>
      <p:sp>
        <p:nvSpPr>
          <p:cNvPr id="989" name="Google Shape;989;p62"/>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Code Example</a:t>
            </a:r>
            <a:endParaRPr i="1" dirty="0">
              <a:solidFill>
                <a:schemeClr val="accent1"/>
              </a:solidFill>
            </a:endParaRPr>
          </a:p>
        </p:txBody>
      </p:sp>
      <p:sp>
        <p:nvSpPr>
          <p:cNvPr id="990" name="Google Shape;990;p62"/>
          <p:cNvSpPr/>
          <p:nvPr/>
        </p:nvSpPr>
        <p:spPr>
          <a:xfrm>
            <a:off x="7595938" y="2753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62"/>
          <p:cNvGrpSpPr/>
          <p:nvPr/>
        </p:nvGrpSpPr>
        <p:grpSpPr>
          <a:xfrm rot="-366593">
            <a:off x="7842423" y="3046523"/>
            <a:ext cx="547954" cy="454318"/>
            <a:chOff x="6561800" y="2420438"/>
            <a:chExt cx="504950" cy="418663"/>
          </a:xfrm>
        </p:grpSpPr>
        <p:sp>
          <p:nvSpPr>
            <p:cNvPr id="992" name="Google Shape;992;p62"/>
            <p:cNvSpPr/>
            <p:nvPr/>
          </p:nvSpPr>
          <p:spPr>
            <a:xfrm>
              <a:off x="6579425" y="2420450"/>
              <a:ext cx="487325" cy="418650"/>
            </a:xfrm>
            <a:custGeom>
              <a:avLst/>
              <a:gdLst/>
              <a:ahLst/>
              <a:cxnLst/>
              <a:rect l="l" t="t" r="r" b="b"/>
              <a:pathLst>
                <a:path w="19493" h="16746" extrusionOk="0">
                  <a:moveTo>
                    <a:pt x="678" y="1"/>
                  </a:moveTo>
                  <a:cubicBezTo>
                    <a:pt x="303" y="1"/>
                    <a:pt x="0" y="304"/>
                    <a:pt x="0" y="670"/>
                  </a:cubicBezTo>
                  <a:lnTo>
                    <a:pt x="0" y="14185"/>
                  </a:lnTo>
                  <a:cubicBezTo>
                    <a:pt x="0" y="14355"/>
                    <a:pt x="143" y="14489"/>
                    <a:pt x="312" y="14489"/>
                  </a:cubicBezTo>
                  <a:lnTo>
                    <a:pt x="12365" y="14489"/>
                  </a:lnTo>
                  <a:cubicBezTo>
                    <a:pt x="12936" y="15818"/>
                    <a:pt x="14247" y="16746"/>
                    <a:pt x="15781" y="16746"/>
                  </a:cubicBezTo>
                  <a:cubicBezTo>
                    <a:pt x="17833" y="16746"/>
                    <a:pt x="19493" y="15086"/>
                    <a:pt x="19493" y="13034"/>
                  </a:cubicBezTo>
                  <a:cubicBezTo>
                    <a:pt x="19493" y="11366"/>
                    <a:pt x="18386" y="9948"/>
                    <a:pt x="16870" y="9484"/>
                  </a:cubicBezTo>
                  <a:lnTo>
                    <a:pt x="16870" y="8931"/>
                  </a:lnTo>
                  <a:lnTo>
                    <a:pt x="16870" y="3079"/>
                  </a:lnTo>
                  <a:lnTo>
                    <a:pt x="16870" y="670"/>
                  </a:lnTo>
                  <a:cubicBezTo>
                    <a:pt x="16870" y="491"/>
                    <a:pt x="16798" y="322"/>
                    <a:pt x="16674" y="197"/>
                  </a:cubicBezTo>
                  <a:cubicBezTo>
                    <a:pt x="16549" y="72"/>
                    <a:pt x="16379" y="1"/>
                    <a:pt x="1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62"/>
            <p:cNvGrpSpPr/>
            <p:nvPr/>
          </p:nvGrpSpPr>
          <p:grpSpPr>
            <a:xfrm>
              <a:off x="6561800" y="2420438"/>
              <a:ext cx="476200" cy="411075"/>
              <a:chOff x="5490375" y="2197650"/>
              <a:chExt cx="476200" cy="411075"/>
            </a:xfrm>
          </p:grpSpPr>
          <p:sp>
            <p:nvSpPr>
              <p:cNvPr id="994" name="Google Shape;994;p62"/>
              <p:cNvSpPr/>
              <p:nvPr/>
            </p:nvSpPr>
            <p:spPr>
              <a:xfrm>
                <a:off x="5544125" y="2228875"/>
                <a:ext cx="229300" cy="13850"/>
              </a:xfrm>
              <a:custGeom>
                <a:avLst/>
                <a:gdLst/>
                <a:ahLst/>
                <a:cxnLst/>
                <a:rect l="l" t="t" r="r" b="b"/>
                <a:pathLst>
                  <a:path w="9172" h="554" extrusionOk="0">
                    <a:moveTo>
                      <a:pt x="277" y="1"/>
                    </a:moveTo>
                    <a:cubicBezTo>
                      <a:pt x="125" y="1"/>
                      <a:pt x="1" y="126"/>
                      <a:pt x="1" y="277"/>
                    </a:cubicBezTo>
                    <a:cubicBezTo>
                      <a:pt x="1" y="429"/>
                      <a:pt x="125" y="554"/>
                      <a:pt x="277" y="554"/>
                    </a:cubicBezTo>
                    <a:lnTo>
                      <a:pt x="8886" y="554"/>
                    </a:lnTo>
                    <a:cubicBezTo>
                      <a:pt x="9047" y="554"/>
                      <a:pt x="9171" y="429"/>
                      <a:pt x="9171" y="277"/>
                    </a:cubicBezTo>
                    <a:cubicBezTo>
                      <a:pt x="9171" y="126"/>
                      <a:pt x="9038" y="1"/>
                      <a:pt x="8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788575"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812650" y="2227100"/>
                <a:ext cx="13850" cy="15175"/>
              </a:xfrm>
              <a:custGeom>
                <a:avLst/>
                <a:gdLst/>
                <a:ahLst/>
                <a:cxnLst/>
                <a:rect l="l" t="t" r="r" b="b"/>
                <a:pathLst>
                  <a:path w="554" h="607" extrusionOk="0">
                    <a:moveTo>
                      <a:pt x="277" y="0"/>
                    </a:moveTo>
                    <a:cubicBezTo>
                      <a:pt x="125" y="0"/>
                      <a:pt x="1" y="125"/>
                      <a:pt x="1" y="286"/>
                    </a:cubicBezTo>
                    <a:lnTo>
                      <a:pt x="1" y="321"/>
                    </a:lnTo>
                    <a:cubicBezTo>
                      <a:pt x="1" y="482"/>
                      <a:pt x="125" y="607"/>
                      <a:pt x="277" y="607"/>
                    </a:cubicBezTo>
                    <a:cubicBezTo>
                      <a:pt x="429" y="607"/>
                      <a:pt x="554" y="482"/>
                      <a:pt x="554" y="32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836750"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556625" y="2410650"/>
                <a:ext cx="127375" cy="62025"/>
              </a:xfrm>
              <a:custGeom>
                <a:avLst/>
                <a:gdLst/>
                <a:ahLst/>
                <a:cxnLst/>
                <a:rect l="l" t="t" r="r" b="b"/>
                <a:pathLst>
                  <a:path w="5095" h="2481" extrusionOk="0">
                    <a:moveTo>
                      <a:pt x="4354" y="553"/>
                    </a:moveTo>
                    <a:cubicBezTo>
                      <a:pt x="4452" y="553"/>
                      <a:pt x="4541" y="634"/>
                      <a:pt x="4541" y="741"/>
                    </a:cubicBezTo>
                    <a:lnTo>
                      <a:pt x="4541" y="1731"/>
                    </a:lnTo>
                    <a:cubicBezTo>
                      <a:pt x="4541" y="1838"/>
                      <a:pt x="4452" y="1918"/>
                      <a:pt x="4354" y="1918"/>
                    </a:cubicBezTo>
                    <a:lnTo>
                      <a:pt x="741" y="1918"/>
                    </a:lnTo>
                    <a:cubicBezTo>
                      <a:pt x="642" y="1918"/>
                      <a:pt x="562" y="1838"/>
                      <a:pt x="562" y="1731"/>
                    </a:cubicBezTo>
                    <a:lnTo>
                      <a:pt x="562" y="741"/>
                    </a:lnTo>
                    <a:cubicBezTo>
                      <a:pt x="562" y="634"/>
                      <a:pt x="642" y="553"/>
                      <a:pt x="741" y="553"/>
                    </a:cubicBezTo>
                    <a:close/>
                    <a:moveTo>
                      <a:pt x="741" y="0"/>
                    </a:moveTo>
                    <a:cubicBezTo>
                      <a:pt x="330" y="0"/>
                      <a:pt x="0" y="330"/>
                      <a:pt x="0" y="741"/>
                    </a:cubicBezTo>
                    <a:lnTo>
                      <a:pt x="0" y="1731"/>
                    </a:lnTo>
                    <a:cubicBezTo>
                      <a:pt x="0" y="2141"/>
                      <a:pt x="330" y="2480"/>
                      <a:pt x="741" y="2480"/>
                    </a:cubicBezTo>
                    <a:lnTo>
                      <a:pt x="4354" y="2480"/>
                    </a:lnTo>
                    <a:cubicBezTo>
                      <a:pt x="4764" y="2480"/>
                      <a:pt x="5094" y="2141"/>
                      <a:pt x="5094" y="1731"/>
                    </a:cubicBezTo>
                    <a:lnTo>
                      <a:pt x="5094" y="741"/>
                    </a:lnTo>
                    <a:cubicBezTo>
                      <a:pt x="5094" y="330"/>
                      <a:pt x="4764" y="0"/>
                      <a:pt x="43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822250" y="2464400"/>
                <a:ext cx="98825" cy="98600"/>
              </a:xfrm>
              <a:custGeom>
                <a:avLst/>
                <a:gdLst/>
                <a:ahLst/>
                <a:cxnLst/>
                <a:rect l="l" t="t" r="r" b="b"/>
                <a:pathLst>
                  <a:path w="3953" h="3944" extrusionOk="0">
                    <a:moveTo>
                      <a:pt x="2471" y="553"/>
                    </a:moveTo>
                    <a:lnTo>
                      <a:pt x="2471" y="1196"/>
                    </a:lnTo>
                    <a:cubicBezTo>
                      <a:pt x="2471" y="1347"/>
                      <a:pt x="2596" y="1481"/>
                      <a:pt x="2748" y="1481"/>
                    </a:cubicBezTo>
                    <a:lnTo>
                      <a:pt x="3390" y="1481"/>
                    </a:lnTo>
                    <a:lnTo>
                      <a:pt x="3390" y="2471"/>
                    </a:lnTo>
                    <a:lnTo>
                      <a:pt x="2748" y="2471"/>
                    </a:lnTo>
                    <a:cubicBezTo>
                      <a:pt x="2596" y="2471"/>
                      <a:pt x="2471" y="2596"/>
                      <a:pt x="2471" y="2748"/>
                    </a:cubicBezTo>
                    <a:lnTo>
                      <a:pt x="2471" y="3390"/>
                    </a:lnTo>
                    <a:lnTo>
                      <a:pt x="1481" y="3390"/>
                    </a:lnTo>
                    <a:lnTo>
                      <a:pt x="1481" y="2748"/>
                    </a:lnTo>
                    <a:cubicBezTo>
                      <a:pt x="1481" y="2596"/>
                      <a:pt x="1356" y="2471"/>
                      <a:pt x="1196" y="2471"/>
                    </a:cubicBezTo>
                    <a:lnTo>
                      <a:pt x="553" y="2471"/>
                    </a:lnTo>
                    <a:lnTo>
                      <a:pt x="553" y="1481"/>
                    </a:lnTo>
                    <a:lnTo>
                      <a:pt x="1196" y="1481"/>
                    </a:lnTo>
                    <a:cubicBezTo>
                      <a:pt x="1356" y="1481"/>
                      <a:pt x="1481" y="1347"/>
                      <a:pt x="1481" y="1196"/>
                    </a:cubicBezTo>
                    <a:lnTo>
                      <a:pt x="1481" y="553"/>
                    </a:lnTo>
                    <a:close/>
                    <a:moveTo>
                      <a:pt x="1463" y="0"/>
                    </a:moveTo>
                    <a:cubicBezTo>
                      <a:pt x="1160" y="0"/>
                      <a:pt x="919" y="241"/>
                      <a:pt x="919" y="536"/>
                    </a:cubicBezTo>
                    <a:lnTo>
                      <a:pt x="919" y="919"/>
                    </a:lnTo>
                    <a:lnTo>
                      <a:pt x="544" y="919"/>
                    </a:lnTo>
                    <a:cubicBezTo>
                      <a:pt x="241" y="919"/>
                      <a:pt x="0" y="1160"/>
                      <a:pt x="0" y="1463"/>
                    </a:cubicBezTo>
                    <a:lnTo>
                      <a:pt x="0" y="2480"/>
                    </a:lnTo>
                    <a:cubicBezTo>
                      <a:pt x="0" y="2784"/>
                      <a:pt x="241" y="3024"/>
                      <a:pt x="544" y="3024"/>
                    </a:cubicBezTo>
                    <a:lnTo>
                      <a:pt x="919" y="3024"/>
                    </a:lnTo>
                    <a:lnTo>
                      <a:pt x="919" y="3408"/>
                    </a:lnTo>
                    <a:cubicBezTo>
                      <a:pt x="919" y="3702"/>
                      <a:pt x="1160" y="3943"/>
                      <a:pt x="1463" y="3943"/>
                    </a:cubicBezTo>
                    <a:lnTo>
                      <a:pt x="2480" y="3943"/>
                    </a:lnTo>
                    <a:cubicBezTo>
                      <a:pt x="2784" y="3943"/>
                      <a:pt x="3024" y="3702"/>
                      <a:pt x="3024" y="3408"/>
                    </a:cubicBezTo>
                    <a:lnTo>
                      <a:pt x="3024" y="3024"/>
                    </a:lnTo>
                    <a:lnTo>
                      <a:pt x="3408" y="3024"/>
                    </a:lnTo>
                    <a:cubicBezTo>
                      <a:pt x="3702" y="3024"/>
                      <a:pt x="3952" y="2784"/>
                      <a:pt x="3952" y="2480"/>
                    </a:cubicBezTo>
                    <a:lnTo>
                      <a:pt x="3952" y="1463"/>
                    </a:lnTo>
                    <a:cubicBezTo>
                      <a:pt x="3952" y="1160"/>
                      <a:pt x="3702" y="919"/>
                      <a:pt x="3408" y="919"/>
                    </a:cubicBezTo>
                    <a:lnTo>
                      <a:pt x="3024" y="919"/>
                    </a:lnTo>
                    <a:lnTo>
                      <a:pt x="3024" y="536"/>
                    </a:lnTo>
                    <a:cubicBezTo>
                      <a:pt x="3024" y="241"/>
                      <a:pt x="2784" y="0"/>
                      <a:pt x="24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490375" y="2197650"/>
                <a:ext cx="476200" cy="411075"/>
              </a:xfrm>
              <a:custGeom>
                <a:avLst/>
                <a:gdLst/>
                <a:ahLst/>
                <a:cxnLst/>
                <a:rect l="l" t="t" r="r" b="b"/>
                <a:pathLst>
                  <a:path w="19048" h="16443" extrusionOk="0">
                    <a:moveTo>
                      <a:pt x="15621" y="554"/>
                    </a:moveTo>
                    <a:cubicBezTo>
                      <a:pt x="15827" y="554"/>
                      <a:pt x="15996" y="723"/>
                      <a:pt x="15996" y="937"/>
                    </a:cubicBezTo>
                    <a:lnTo>
                      <a:pt x="15996" y="2409"/>
                    </a:lnTo>
                    <a:lnTo>
                      <a:pt x="563" y="2409"/>
                    </a:lnTo>
                    <a:lnTo>
                      <a:pt x="563" y="937"/>
                    </a:lnTo>
                    <a:cubicBezTo>
                      <a:pt x="563" y="723"/>
                      <a:pt x="732" y="554"/>
                      <a:pt x="937" y="554"/>
                    </a:cubicBezTo>
                    <a:close/>
                    <a:moveTo>
                      <a:pt x="13061" y="9073"/>
                    </a:moveTo>
                    <a:cubicBezTo>
                      <a:pt x="13159" y="9073"/>
                      <a:pt x="13248" y="9154"/>
                      <a:pt x="13248" y="9261"/>
                    </a:cubicBezTo>
                    <a:lnTo>
                      <a:pt x="13248" y="9412"/>
                    </a:lnTo>
                    <a:cubicBezTo>
                      <a:pt x="12820" y="9680"/>
                      <a:pt x="12445" y="10028"/>
                      <a:pt x="12151" y="10438"/>
                    </a:cubicBezTo>
                    <a:lnTo>
                      <a:pt x="9939" y="10438"/>
                    </a:lnTo>
                    <a:cubicBezTo>
                      <a:pt x="9841" y="10438"/>
                      <a:pt x="9751" y="10358"/>
                      <a:pt x="9751" y="10251"/>
                    </a:cubicBezTo>
                    <a:lnTo>
                      <a:pt x="9751" y="9261"/>
                    </a:lnTo>
                    <a:cubicBezTo>
                      <a:pt x="9751" y="9154"/>
                      <a:pt x="9841" y="9073"/>
                      <a:pt x="9939" y="9073"/>
                    </a:cubicBezTo>
                    <a:close/>
                    <a:moveTo>
                      <a:pt x="937" y="1"/>
                    </a:moveTo>
                    <a:cubicBezTo>
                      <a:pt x="420" y="1"/>
                      <a:pt x="1" y="420"/>
                      <a:pt x="1" y="937"/>
                    </a:cubicBezTo>
                    <a:lnTo>
                      <a:pt x="1" y="13721"/>
                    </a:lnTo>
                    <a:cubicBezTo>
                      <a:pt x="1" y="14042"/>
                      <a:pt x="259" y="14301"/>
                      <a:pt x="580" y="14301"/>
                    </a:cubicBezTo>
                    <a:lnTo>
                      <a:pt x="7352" y="14301"/>
                    </a:lnTo>
                    <a:cubicBezTo>
                      <a:pt x="7512" y="14301"/>
                      <a:pt x="7637" y="14176"/>
                      <a:pt x="7637" y="14025"/>
                    </a:cubicBezTo>
                    <a:cubicBezTo>
                      <a:pt x="7637" y="13873"/>
                      <a:pt x="7512" y="13748"/>
                      <a:pt x="7352" y="13748"/>
                    </a:cubicBezTo>
                    <a:lnTo>
                      <a:pt x="580" y="13748"/>
                    </a:lnTo>
                    <a:cubicBezTo>
                      <a:pt x="572" y="13748"/>
                      <a:pt x="563" y="13730"/>
                      <a:pt x="563" y="13721"/>
                    </a:cubicBezTo>
                    <a:lnTo>
                      <a:pt x="563" y="2963"/>
                    </a:lnTo>
                    <a:lnTo>
                      <a:pt x="15996" y="2963"/>
                    </a:lnTo>
                    <a:lnTo>
                      <a:pt x="15996" y="8922"/>
                    </a:lnTo>
                    <a:cubicBezTo>
                      <a:pt x="15755" y="8868"/>
                      <a:pt x="15505" y="8841"/>
                      <a:pt x="15247" y="8841"/>
                    </a:cubicBezTo>
                    <a:cubicBezTo>
                      <a:pt x="14729" y="8841"/>
                      <a:pt x="14239" y="8948"/>
                      <a:pt x="13793" y="9136"/>
                    </a:cubicBezTo>
                    <a:cubicBezTo>
                      <a:pt x="13730" y="8779"/>
                      <a:pt x="13427" y="8520"/>
                      <a:pt x="13061" y="8520"/>
                    </a:cubicBezTo>
                    <a:lnTo>
                      <a:pt x="9939" y="8520"/>
                    </a:lnTo>
                    <a:cubicBezTo>
                      <a:pt x="9528" y="8520"/>
                      <a:pt x="9198" y="8850"/>
                      <a:pt x="9198" y="9261"/>
                    </a:cubicBezTo>
                    <a:lnTo>
                      <a:pt x="9198" y="10251"/>
                    </a:lnTo>
                    <a:cubicBezTo>
                      <a:pt x="9198" y="10661"/>
                      <a:pt x="9528" y="11000"/>
                      <a:pt x="9939" y="11000"/>
                    </a:cubicBezTo>
                    <a:lnTo>
                      <a:pt x="11821" y="11000"/>
                    </a:lnTo>
                    <a:cubicBezTo>
                      <a:pt x="11580" y="11491"/>
                      <a:pt x="11446" y="12053"/>
                      <a:pt x="11446" y="12642"/>
                    </a:cubicBezTo>
                    <a:cubicBezTo>
                      <a:pt x="11446" y="13025"/>
                      <a:pt x="11509" y="13391"/>
                      <a:pt x="11616" y="13748"/>
                    </a:cubicBezTo>
                    <a:lnTo>
                      <a:pt x="8493" y="13748"/>
                    </a:lnTo>
                    <a:cubicBezTo>
                      <a:pt x="8342" y="13748"/>
                      <a:pt x="8217" y="13873"/>
                      <a:pt x="8217" y="14025"/>
                    </a:cubicBezTo>
                    <a:cubicBezTo>
                      <a:pt x="8217" y="14176"/>
                      <a:pt x="8342" y="14301"/>
                      <a:pt x="8493" y="14301"/>
                    </a:cubicBezTo>
                    <a:lnTo>
                      <a:pt x="11830" y="14301"/>
                    </a:lnTo>
                    <a:cubicBezTo>
                      <a:pt x="12445" y="15568"/>
                      <a:pt x="13748" y="16442"/>
                      <a:pt x="15247" y="16442"/>
                    </a:cubicBezTo>
                    <a:cubicBezTo>
                      <a:pt x="17343" y="16442"/>
                      <a:pt x="19047" y="14738"/>
                      <a:pt x="19047" y="12642"/>
                    </a:cubicBezTo>
                    <a:cubicBezTo>
                      <a:pt x="19047" y="12115"/>
                      <a:pt x="18940" y="11607"/>
                      <a:pt x="18735" y="11125"/>
                    </a:cubicBezTo>
                    <a:cubicBezTo>
                      <a:pt x="18689" y="11020"/>
                      <a:pt x="18584" y="10958"/>
                      <a:pt x="18479" y="10958"/>
                    </a:cubicBezTo>
                    <a:cubicBezTo>
                      <a:pt x="18442" y="10958"/>
                      <a:pt x="18404" y="10966"/>
                      <a:pt x="18369" y="10982"/>
                    </a:cubicBezTo>
                    <a:cubicBezTo>
                      <a:pt x="18226" y="11036"/>
                      <a:pt x="18155" y="11206"/>
                      <a:pt x="18217" y="11348"/>
                    </a:cubicBezTo>
                    <a:cubicBezTo>
                      <a:pt x="18396" y="11759"/>
                      <a:pt x="18494" y="12187"/>
                      <a:pt x="18494" y="12642"/>
                    </a:cubicBezTo>
                    <a:cubicBezTo>
                      <a:pt x="18494" y="14426"/>
                      <a:pt x="17040" y="15880"/>
                      <a:pt x="15247" y="15880"/>
                    </a:cubicBezTo>
                    <a:cubicBezTo>
                      <a:pt x="13462" y="15880"/>
                      <a:pt x="12008" y="14426"/>
                      <a:pt x="12008" y="12642"/>
                    </a:cubicBezTo>
                    <a:cubicBezTo>
                      <a:pt x="12008" y="10858"/>
                      <a:pt x="13462" y="9403"/>
                      <a:pt x="15247" y="9403"/>
                    </a:cubicBezTo>
                    <a:cubicBezTo>
                      <a:pt x="16157" y="9403"/>
                      <a:pt x="17022" y="9778"/>
                      <a:pt x="17638" y="10447"/>
                    </a:cubicBezTo>
                    <a:cubicBezTo>
                      <a:pt x="17690" y="10509"/>
                      <a:pt x="17764" y="10540"/>
                      <a:pt x="17840" y="10540"/>
                    </a:cubicBezTo>
                    <a:cubicBezTo>
                      <a:pt x="17907" y="10540"/>
                      <a:pt x="17976" y="10515"/>
                      <a:pt x="18030" y="10465"/>
                    </a:cubicBezTo>
                    <a:cubicBezTo>
                      <a:pt x="18146" y="10358"/>
                      <a:pt x="18146" y="10180"/>
                      <a:pt x="18048" y="10073"/>
                    </a:cubicBezTo>
                    <a:cubicBezTo>
                      <a:pt x="17629" y="9618"/>
                      <a:pt x="17120" y="9279"/>
                      <a:pt x="16558" y="9073"/>
                    </a:cubicBezTo>
                    <a:lnTo>
                      <a:pt x="16558" y="937"/>
                    </a:lnTo>
                    <a:cubicBezTo>
                      <a:pt x="16558" y="420"/>
                      <a:pt x="16139" y="1"/>
                      <a:pt x="156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556625" y="2328125"/>
                <a:ext cx="127375" cy="62025"/>
              </a:xfrm>
              <a:custGeom>
                <a:avLst/>
                <a:gdLst/>
                <a:ahLst/>
                <a:cxnLst/>
                <a:rect l="l" t="t" r="r" b="b"/>
                <a:pathLst>
                  <a:path w="5095" h="2481" extrusionOk="0">
                    <a:moveTo>
                      <a:pt x="741" y="1"/>
                    </a:moveTo>
                    <a:cubicBezTo>
                      <a:pt x="330" y="1"/>
                      <a:pt x="0" y="340"/>
                      <a:pt x="0" y="750"/>
                    </a:cubicBezTo>
                    <a:lnTo>
                      <a:pt x="0" y="1740"/>
                    </a:lnTo>
                    <a:cubicBezTo>
                      <a:pt x="0" y="2150"/>
                      <a:pt x="330" y="2481"/>
                      <a:pt x="741" y="2481"/>
                    </a:cubicBezTo>
                    <a:lnTo>
                      <a:pt x="4354" y="2481"/>
                    </a:lnTo>
                    <a:cubicBezTo>
                      <a:pt x="4764" y="2481"/>
                      <a:pt x="5094" y="2150"/>
                      <a:pt x="5094" y="1740"/>
                    </a:cubicBezTo>
                    <a:lnTo>
                      <a:pt x="5094" y="750"/>
                    </a:lnTo>
                    <a:cubicBezTo>
                      <a:pt x="5094" y="340"/>
                      <a:pt x="4764" y="1"/>
                      <a:pt x="4354" y="1"/>
                    </a:cubicBezTo>
                    <a:lnTo>
                      <a:pt x="2471" y="1"/>
                    </a:lnTo>
                    <a:cubicBezTo>
                      <a:pt x="2320" y="1"/>
                      <a:pt x="2195" y="125"/>
                      <a:pt x="2195" y="286"/>
                    </a:cubicBezTo>
                    <a:cubicBezTo>
                      <a:pt x="2195" y="438"/>
                      <a:pt x="2320" y="563"/>
                      <a:pt x="2471" y="563"/>
                    </a:cubicBezTo>
                    <a:lnTo>
                      <a:pt x="4354" y="563"/>
                    </a:lnTo>
                    <a:cubicBezTo>
                      <a:pt x="4452" y="563"/>
                      <a:pt x="4541" y="643"/>
                      <a:pt x="4541" y="750"/>
                    </a:cubicBezTo>
                    <a:lnTo>
                      <a:pt x="4541" y="1740"/>
                    </a:lnTo>
                    <a:cubicBezTo>
                      <a:pt x="4541" y="1838"/>
                      <a:pt x="4452" y="1927"/>
                      <a:pt x="4354" y="1927"/>
                    </a:cubicBezTo>
                    <a:lnTo>
                      <a:pt x="741" y="1927"/>
                    </a:lnTo>
                    <a:cubicBezTo>
                      <a:pt x="642" y="1927"/>
                      <a:pt x="562" y="1838"/>
                      <a:pt x="562" y="1740"/>
                    </a:cubicBezTo>
                    <a:lnTo>
                      <a:pt x="562" y="750"/>
                    </a:lnTo>
                    <a:cubicBezTo>
                      <a:pt x="562" y="643"/>
                      <a:pt x="642" y="563"/>
                      <a:pt x="741" y="563"/>
                    </a:cubicBezTo>
                    <a:lnTo>
                      <a:pt x="1329" y="563"/>
                    </a:lnTo>
                    <a:cubicBezTo>
                      <a:pt x="1490" y="563"/>
                      <a:pt x="1615" y="438"/>
                      <a:pt x="1615" y="286"/>
                    </a:cubicBezTo>
                    <a:cubicBezTo>
                      <a:pt x="1615" y="125"/>
                      <a:pt x="1490" y="1"/>
                      <a:pt x="1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720325" y="2328125"/>
                <a:ext cx="115100" cy="62025"/>
              </a:xfrm>
              <a:custGeom>
                <a:avLst/>
                <a:gdLst/>
                <a:ahLst/>
                <a:cxnLst/>
                <a:rect l="l" t="t" r="r" b="b"/>
                <a:pathLst>
                  <a:path w="4604" h="2481" extrusionOk="0">
                    <a:moveTo>
                      <a:pt x="3863" y="563"/>
                    </a:moveTo>
                    <a:cubicBezTo>
                      <a:pt x="3961" y="563"/>
                      <a:pt x="4050" y="643"/>
                      <a:pt x="4050" y="750"/>
                    </a:cubicBezTo>
                    <a:lnTo>
                      <a:pt x="4050" y="1740"/>
                    </a:lnTo>
                    <a:cubicBezTo>
                      <a:pt x="4050" y="1838"/>
                      <a:pt x="3961" y="1927"/>
                      <a:pt x="3863" y="1927"/>
                    </a:cubicBezTo>
                    <a:lnTo>
                      <a:pt x="741" y="1927"/>
                    </a:lnTo>
                    <a:cubicBezTo>
                      <a:pt x="643" y="1927"/>
                      <a:pt x="553" y="1838"/>
                      <a:pt x="553" y="1740"/>
                    </a:cubicBezTo>
                    <a:lnTo>
                      <a:pt x="553" y="750"/>
                    </a:lnTo>
                    <a:cubicBezTo>
                      <a:pt x="553" y="643"/>
                      <a:pt x="643" y="563"/>
                      <a:pt x="741" y="563"/>
                    </a:cubicBezTo>
                    <a:close/>
                    <a:moveTo>
                      <a:pt x="741" y="1"/>
                    </a:moveTo>
                    <a:cubicBezTo>
                      <a:pt x="330" y="1"/>
                      <a:pt x="0" y="340"/>
                      <a:pt x="0" y="750"/>
                    </a:cubicBezTo>
                    <a:lnTo>
                      <a:pt x="0" y="1740"/>
                    </a:lnTo>
                    <a:cubicBezTo>
                      <a:pt x="0" y="2150"/>
                      <a:pt x="330" y="2481"/>
                      <a:pt x="741" y="2481"/>
                    </a:cubicBezTo>
                    <a:lnTo>
                      <a:pt x="3863" y="2481"/>
                    </a:lnTo>
                    <a:cubicBezTo>
                      <a:pt x="4273" y="2481"/>
                      <a:pt x="4603" y="2150"/>
                      <a:pt x="4603" y="1740"/>
                    </a:cubicBezTo>
                    <a:lnTo>
                      <a:pt x="4603" y="750"/>
                    </a:lnTo>
                    <a:cubicBezTo>
                      <a:pt x="4603" y="340"/>
                      <a:pt x="4273" y="1"/>
                      <a:pt x="3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646050" y="2485350"/>
                <a:ext cx="13850" cy="14975"/>
              </a:xfrm>
              <a:custGeom>
                <a:avLst/>
                <a:gdLst/>
                <a:ahLst/>
                <a:cxnLst/>
                <a:rect l="l" t="t" r="r" b="b"/>
                <a:pathLst>
                  <a:path w="554" h="599" extrusionOk="0">
                    <a:moveTo>
                      <a:pt x="277" y="1"/>
                    </a:moveTo>
                    <a:cubicBezTo>
                      <a:pt x="125" y="1"/>
                      <a:pt x="1" y="126"/>
                      <a:pt x="1" y="277"/>
                    </a:cubicBezTo>
                    <a:lnTo>
                      <a:pt x="1" y="322"/>
                    </a:lnTo>
                    <a:cubicBezTo>
                      <a:pt x="1" y="474"/>
                      <a:pt x="125" y="599"/>
                      <a:pt x="277" y="599"/>
                    </a:cubicBezTo>
                    <a:cubicBezTo>
                      <a:pt x="429" y="599"/>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670125" y="2485350"/>
                <a:ext cx="13875" cy="14975"/>
              </a:xfrm>
              <a:custGeom>
                <a:avLst/>
                <a:gdLst/>
                <a:ahLst/>
                <a:cxnLst/>
                <a:rect l="l" t="t" r="r" b="b"/>
                <a:pathLst>
                  <a:path w="555" h="599" extrusionOk="0">
                    <a:moveTo>
                      <a:pt x="278" y="1"/>
                    </a:moveTo>
                    <a:cubicBezTo>
                      <a:pt x="126" y="1"/>
                      <a:pt x="1" y="126"/>
                      <a:pt x="1" y="277"/>
                    </a:cubicBezTo>
                    <a:lnTo>
                      <a:pt x="1" y="322"/>
                    </a:lnTo>
                    <a:cubicBezTo>
                      <a:pt x="1" y="474"/>
                      <a:pt x="126" y="599"/>
                      <a:pt x="278" y="599"/>
                    </a:cubicBezTo>
                    <a:cubicBezTo>
                      <a:pt x="429" y="599"/>
                      <a:pt x="554" y="474"/>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720325" y="23020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744400" y="2302025"/>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B8BA64-820B-59B7-B998-AF51492B40FC}"/>
              </a:ext>
            </a:extLst>
          </p:cNvPr>
          <p:cNvSpPr>
            <a:spLocks noGrp="1"/>
          </p:cNvSpPr>
          <p:nvPr>
            <p:ph type="title"/>
          </p:nvPr>
        </p:nvSpPr>
        <p:spPr>
          <a:xfrm>
            <a:off x="268860" y="1822350"/>
            <a:ext cx="4708089" cy="749400"/>
          </a:xfrm>
        </p:spPr>
        <p:txBody>
          <a:bodyPr/>
          <a:lstStyle/>
          <a:p>
            <a:pPr algn="ctr"/>
            <a:r>
              <a:rPr lang="en" sz="4400" dirty="0"/>
              <a:t>GITHUB REPO HAS ALL OF THE CODE</a:t>
            </a:r>
            <a:endParaRPr lang="en-US" dirty="0"/>
          </a:p>
        </p:txBody>
      </p:sp>
      <p:sp>
        <p:nvSpPr>
          <p:cNvPr id="10" name="Subtitle 9">
            <a:extLst>
              <a:ext uri="{FF2B5EF4-FFF2-40B4-BE49-F238E27FC236}">
                <a16:creationId xmlns:a16="http://schemas.microsoft.com/office/drawing/2014/main" id="{3928CFBD-D3B6-5714-3F6E-686582118E7B}"/>
              </a:ext>
            </a:extLst>
          </p:cNvPr>
          <p:cNvSpPr>
            <a:spLocks noGrp="1"/>
          </p:cNvSpPr>
          <p:nvPr>
            <p:ph type="subTitle" idx="1"/>
          </p:nvPr>
        </p:nvSpPr>
        <p:spPr>
          <a:xfrm>
            <a:off x="414106" y="4126836"/>
            <a:ext cx="7719287" cy="826614"/>
          </a:xfrm>
        </p:spPr>
        <p:txBody>
          <a:bodyPr/>
          <a:lstStyle/>
          <a:p>
            <a:r>
              <a:rPr lang="en-US" sz="2000" dirty="0"/>
              <a:t>https://</a:t>
            </a:r>
            <a:r>
              <a:rPr lang="en-US" sz="2000" dirty="0" err="1"/>
              <a:t>github.com</a:t>
            </a:r>
            <a:r>
              <a:rPr lang="en-US" sz="2000" dirty="0"/>
              <a:t>/</a:t>
            </a:r>
            <a:r>
              <a:rPr lang="en-US" sz="2000" dirty="0" err="1"/>
              <a:t>cwoodruff</a:t>
            </a:r>
            <a:r>
              <a:rPr lang="en-US" sz="2000" dirty="0"/>
              <a:t>/web-</a:t>
            </a:r>
            <a:r>
              <a:rPr lang="en-US" sz="2000" dirty="0" err="1"/>
              <a:t>api</a:t>
            </a:r>
            <a:r>
              <a:rPr lang="en-US" sz="2000" dirty="0"/>
              <a:t>-caching-talk</a:t>
            </a:r>
          </a:p>
        </p:txBody>
      </p:sp>
      <p:sp>
        <p:nvSpPr>
          <p:cNvPr id="11" name="Title 10">
            <a:extLst>
              <a:ext uri="{FF2B5EF4-FFF2-40B4-BE49-F238E27FC236}">
                <a16:creationId xmlns:a16="http://schemas.microsoft.com/office/drawing/2014/main" id="{AF8FF002-B1B4-2BC0-7F7E-C043E86A44BC}"/>
              </a:ext>
            </a:extLst>
          </p:cNvPr>
          <p:cNvSpPr>
            <a:spLocks noGrp="1"/>
          </p:cNvSpPr>
          <p:nvPr>
            <p:ph type="title" idx="2"/>
          </p:nvPr>
        </p:nvSpPr>
        <p:spPr/>
        <p:txBody>
          <a:bodyPr/>
          <a:lstStyle/>
          <a:p>
            <a:r>
              <a:rPr lang="en-US" dirty="0"/>
              <a:t>Caching</a:t>
            </a:r>
          </a:p>
        </p:txBody>
      </p:sp>
      <p:pic>
        <p:nvPicPr>
          <p:cNvPr id="3" name="Picture 2" descr="A blue and white qr code&#10;&#10;Description automatically generated">
            <a:extLst>
              <a:ext uri="{FF2B5EF4-FFF2-40B4-BE49-F238E27FC236}">
                <a16:creationId xmlns:a16="http://schemas.microsoft.com/office/drawing/2014/main" id="{8ABC17E2-D422-9593-5428-412B2889A1A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976949" y="565429"/>
            <a:ext cx="4012641" cy="4012641"/>
          </a:xfrm>
          <a:prstGeom prst="rect">
            <a:avLst/>
          </a:prstGeom>
        </p:spPr>
      </p:pic>
    </p:spTree>
    <p:extLst>
      <p:ext uri="{BB962C8B-B14F-4D97-AF65-F5344CB8AC3E}">
        <p14:creationId xmlns:p14="http://schemas.microsoft.com/office/powerpoint/2010/main" val="638712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7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1563" name="Google Shape;1563;p72"/>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564" name="Google Shape;1564;p72"/>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err="1"/>
              <a:t>cwoodruff@live.com</a:t>
            </a:r>
            <a:endParaRPr dirty="0"/>
          </a:p>
          <a:p>
            <a:pPr marL="0" lvl="0" indent="0" algn="l" rtl="0">
              <a:spcBef>
                <a:spcPts val="0"/>
              </a:spcBef>
              <a:spcAft>
                <a:spcPts val="0"/>
              </a:spcAft>
              <a:buNone/>
            </a:pPr>
            <a:r>
              <a:rPr lang="en" dirty="0"/>
              <a:t>616 724 6885</a:t>
            </a:r>
            <a:endParaRPr dirty="0"/>
          </a:p>
          <a:p>
            <a:pPr marL="0" lvl="0" indent="0" algn="l" rtl="0">
              <a:spcBef>
                <a:spcPts val="0"/>
              </a:spcBef>
              <a:spcAft>
                <a:spcPts val="0"/>
              </a:spcAft>
              <a:buNone/>
            </a:pPr>
            <a:r>
              <a:rPr lang="en" dirty="0"/>
              <a:t>@</a:t>
            </a:r>
            <a:r>
              <a:rPr lang="en" dirty="0" err="1"/>
              <a:t>cwoodruff</a:t>
            </a:r>
            <a:endParaRPr dirty="0"/>
          </a:p>
        </p:txBody>
      </p:sp>
      <p:cxnSp>
        <p:nvCxnSpPr>
          <p:cNvPr id="1565" name="Google Shape;1565;p72"/>
          <p:cNvCxnSpPr/>
          <p:nvPr/>
        </p:nvCxnSpPr>
        <p:spPr>
          <a:xfrm rot="10800000">
            <a:off x="4340600" y="1220625"/>
            <a:ext cx="4578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1567" name="Google Shape;1567;p72"/>
          <p:cNvSpPr/>
          <p:nvPr/>
        </p:nvSpPr>
        <p:spPr>
          <a:xfrm>
            <a:off x="2108452" y="3039096"/>
            <a:ext cx="456527" cy="45705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72"/>
          <p:cNvGrpSpPr/>
          <p:nvPr/>
        </p:nvGrpSpPr>
        <p:grpSpPr>
          <a:xfrm>
            <a:off x="2702044" y="3039192"/>
            <a:ext cx="457036" cy="456531"/>
            <a:chOff x="3303268" y="3817349"/>
            <a:chExt cx="346056" cy="345674"/>
          </a:xfrm>
        </p:grpSpPr>
        <p:sp>
          <p:nvSpPr>
            <p:cNvPr id="1569" name="Google Shape;1569;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72"/>
          <p:cNvGrpSpPr/>
          <p:nvPr/>
        </p:nvGrpSpPr>
        <p:grpSpPr>
          <a:xfrm>
            <a:off x="3295157" y="3039192"/>
            <a:ext cx="457036" cy="456531"/>
            <a:chOff x="3752358" y="3817349"/>
            <a:chExt cx="346056" cy="345674"/>
          </a:xfrm>
        </p:grpSpPr>
        <p:sp>
          <p:nvSpPr>
            <p:cNvPr id="1574" name="Google Shape;1574;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2"/>
          <p:cNvGrpSpPr/>
          <p:nvPr/>
        </p:nvGrpSpPr>
        <p:grpSpPr>
          <a:xfrm>
            <a:off x="3888269" y="3039192"/>
            <a:ext cx="456994" cy="456531"/>
            <a:chOff x="4201447" y="3817349"/>
            <a:chExt cx="346024" cy="345674"/>
          </a:xfrm>
        </p:grpSpPr>
        <p:sp>
          <p:nvSpPr>
            <p:cNvPr id="1579" name="Google Shape;1579;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72"/>
          <p:cNvSpPr/>
          <p:nvPr/>
        </p:nvSpPr>
        <p:spPr>
          <a:xfrm>
            <a:off x="6742488" y="7659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2"/>
          <p:cNvGrpSpPr/>
          <p:nvPr/>
        </p:nvGrpSpPr>
        <p:grpSpPr>
          <a:xfrm rot="-349039">
            <a:off x="7013960" y="1042508"/>
            <a:ext cx="540894" cy="462628"/>
            <a:chOff x="7043863" y="1067763"/>
            <a:chExt cx="511413" cy="437413"/>
          </a:xfrm>
        </p:grpSpPr>
        <p:grpSp>
          <p:nvGrpSpPr>
            <p:cNvPr id="1583" name="Google Shape;1583;p72"/>
            <p:cNvGrpSpPr/>
            <p:nvPr/>
          </p:nvGrpSpPr>
          <p:grpSpPr>
            <a:xfrm>
              <a:off x="7067475" y="1093500"/>
              <a:ext cx="487800" cy="411675"/>
              <a:chOff x="4910275" y="1067425"/>
              <a:chExt cx="487800" cy="411675"/>
            </a:xfrm>
          </p:grpSpPr>
          <p:sp>
            <p:nvSpPr>
              <p:cNvPr id="1584" name="Google Shape;1584;p72"/>
              <p:cNvSpPr/>
              <p:nvPr/>
            </p:nvSpPr>
            <p:spPr>
              <a:xfrm>
                <a:off x="4910275" y="1197400"/>
                <a:ext cx="487800" cy="281700"/>
              </a:xfrm>
              <a:custGeom>
                <a:avLst/>
                <a:gdLst/>
                <a:ahLst/>
                <a:cxnLst/>
                <a:rect l="l" t="t" r="r" b="b"/>
                <a:pathLst>
                  <a:path w="19512" h="11268" extrusionOk="0">
                    <a:moveTo>
                      <a:pt x="9761" y="0"/>
                    </a:moveTo>
                    <a:cubicBezTo>
                      <a:pt x="9636" y="0"/>
                      <a:pt x="9520" y="80"/>
                      <a:pt x="9484" y="205"/>
                    </a:cubicBezTo>
                    <a:cubicBezTo>
                      <a:pt x="6745" y="277"/>
                      <a:pt x="4283" y="1481"/>
                      <a:pt x="2552" y="3372"/>
                    </a:cubicBezTo>
                    <a:cubicBezTo>
                      <a:pt x="2535" y="3369"/>
                      <a:pt x="2516" y="3367"/>
                      <a:pt x="2497" y="3367"/>
                    </a:cubicBezTo>
                    <a:cubicBezTo>
                      <a:pt x="2422" y="3367"/>
                      <a:pt x="2342" y="3395"/>
                      <a:pt x="2285" y="3452"/>
                    </a:cubicBezTo>
                    <a:cubicBezTo>
                      <a:pt x="2204" y="3542"/>
                      <a:pt x="2178" y="3658"/>
                      <a:pt x="2222" y="3765"/>
                    </a:cubicBezTo>
                    <a:cubicBezTo>
                      <a:pt x="902" y="5371"/>
                      <a:pt x="81" y="7404"/>
                      <a:pt x="10" y="9635"/>
                    </a:cubicBezTo>
                    <a:cubicBezTo>
                      <a:pt x="1" y="9804"/>
                      <a:pt x="144" y="9947"/>
                      <a:pt x="313" y="9947"/>
                    </a:cubicBezTo>
                    <a:lnTo>
                      <a:pt x="8494" y="9947"/>
                    </a:lnTo>
                    <a:cubicBezTo>
                      <a:pt x="8494" y="9956"/>
                      <a:pt x="8494" y="9965"/>
                      <a:pt x="8494" y="9974"/>
                    </a:cubicBezTo>
                    <a:cubicBezTo>
                      <a:pt x="8494" y="10687"/>
                      <a:pt x="9074" y="11267"/>
                      <a:pt x="9787" y="11267"/>
                    </a:cubicBezTo>
                    <a:cubicBezTo>
                      <a:pt x="10501" y="11267"/>
                      <a:pt x="11081" y="10687"/>
                      <a:pt x="11081" y="9974"/>
                    </a:cubicBezTo>
                    <a:cubicBezTo>
                      <a:pt x="11081" y="9965"/>
                      <a:pt x="11081" y="9956"/>
                      <a:pt x="11081" y="9947"/>
                    </a:cubicBezTo>
                    <a:lnTo>
                      <a:pt x="19199" y="9947"/>
                    </a:lnTo>
                    <a:cubicBezTo>
                      <a:pt x="19369" y="9947"/>
                      <a:pt x="19511" y="9804"/>
                      <a:pt x="19502" y="9635"/>
                    </a:cubicBezTo>
                    <a:cubicBezTo>
                      <a:pt x="19502" y="9635"/>
                      <a:pt x="19502" y="9635"/>
                      <a:pt x="19502" y="9626"/>
                    </a:cubicBezTo>
                    <a:cubicBezTo>
                      <a:pt x="19493" y="9483"/>
                      <a:pt x="19485" y="9340"/>
                      <a:pt x="19476" y="9198"/>
                    </a:cubicBezTo>
                    <a:cubicBezTo>
                      <a:pt x="19476" y="9162"/>
                      <a:pt x="19467" y="9117"/>
                      <a:pt x="19467" y="9082"/>
                    </a:cubicBezTo>
                    <a:cubicBezTo>
                      <a:pt x="19458" y="8957"/>
                      <a:pt x="19440" y="8841"/>
                      <a:pt x="19431" y="8716"/>
                    </a:cubicBezTo>
                    <a:cubicBezTo>
                      <a:pt x="19422" y="8689"/>
                      <a:pt x="19422" y="8671"/>
                      <a:pt x="19422" y="8645"/>
                    </a:cubicBezTo>
                    <a:cubicBezTo>
                      <a:pt x="19404" y="8511"/>
                      <a:pt x="19377" y="8368"/>
                      <a:pt x="19351" y="8225"/>
                    </a:cubicBezTo>
                    <a:cubicBezTo>
                      <a:pt x="19351" y="8190"/>
                      <a:pt x="19342" y="8154"/>
                      <a:pt x="19333" y="8127"/>
                    </a:cubicBezTo>
                    <a:cubicBezTo>
                      <a:pt x="19315" y="8011"/>
                      <a:pt x="19288" y="7895"/>
                      <a:pt x="19262" y="7788"/>
                    </a:cubicBezTo>
                    <a:cubicBezTo>
                      <a:pt x="19262" y="7752"/>
                      <a:pt x="19253" y="7726"/>
                      <a:pt x="19244" y="7690"/>
                    </a:cubicBezTo>
                    <a:cubicBezTo>
                      <a:pt x="19208" y="7556"/>
                      <a:pt x="19181" y="7422"/>
                      <a:pt x="19137" y="7289"/>
                    </a:cubicBezTo>
                    <a:cubicBezTo>
                      <a:pt x="19128" y="7262"/>
                      <a:pt x="19119" y="7235"/>
                      <a:pt x="19119" y="7208"/>
                    </a:cubicBezTo>
                    <a:cubicBezTo>
                      <a:pt x="19083" y="7092"/>
                      <a:pt x="19047" y="6985"/>
                      <a:pt x="19012" y="6878"/>
                    </a:cubicBezTo>
                    <a:cubicBezTo>
                      <a:pt x="19003" y="6842"/>
                      <a:pt x="18994" y="6807"/>
                      <a:pt x="18976" y="6771"/>
                    </a:cubicBezTo>
                    <a:cubicBezTo>
                      <a:pt x="18931" y="6646"/>
                      <a:pt x="18887" y="6512"/>
                      <a:pt x="18833" y="6388"/>
                    </a:cubicBezTo>
                    <a:cubicBezTo>
                      <a:pt x="18833" y="6370"/>
                      <a:pt x="18824" y="6361"/>
                      <a:pt x="18815" y="6343"/>
                    </a:cubicBezTo>
                    <a:cubicBezTo>
                      <a:pt x="18771" y="6227"/>
                      <a:pt x="18726" y="6111"/>
                      <a:pt x="18673" y="5995"/>
                    </a:cubicBezTo>
                    <a:cubicBezTo>
                      <a:pt x="18655" y="5968"/>
                      <a:pt x="18646" y="5933"/>
                      <a:pt x="18628" y="5897"/>
                    </a:cubicBezTo>
                    <a:cubicBezTo>
                      <a:pt x="18575" y="5781"/>
                      <a:pt x="18521" y="5665"/>
                      <a:pt x="18459" y="5549"/>
                    </a:cubicBezTo>
                    <a:cubicBezTo>
                      <a:pt x="18459" y="5540"/>
                      <a:pt x="18450" y="5531"/>
                      <a:pt x="18450" y="5522"/>
                    </a:cubicBezTo>
                    <a:cubicBezTo>
                      <a:pt x="18387" y="5397"/>
                      <a:pt x="18325" y="5281"/>
                      <a:pt x="18253" y="5165"/>
                    </a:cubicBezTo>
                    <a:cubicBezTo>
                      <a:pt x="18236" y="5130"/>
                      <a:pt x="18218" y="5103"/>
                      <a:pt x="18200" y="5067"/>
                    </a:cubicBezTo>
                    <a:cubicBezTo>
                      <a:pt x="18146" y="4969"/>
                      <a:pt x="18084" y="4871"/>
                      <a:pt x="18021" y="4773"/>
                    </a:cubicBezTo>
                    <a:cubicBezTo>
                      <a:pt x="18013" y="4755"/>
                      <a:pt x="17995" y="4728"/>
                      <a:pt x="17986" y="4710"/>
                    </a:cubicBezTo>
                    <a:cubicBezTo>
                      <a:pt x="17906" y="4594"/>
                      <a:pt x="17834" y="4478"/>
                      <a:pt x="17754" y="4371"/>
                    </a:cubicBezTo>
                    <a:cubicBezTo>
                      <a:pt x="17736" y="4345"/>
                      <a:pt x="17718" y="4318"/>
                      <a:pt x="17700" y="4291"/>
                    </a:cubicBezTo>
                    <a:cubicBezTo>
                      <a:pt x="17638" y="4202"/>
                      <a:pt x="17567" y="4113"/>
                      <a:pt x="17504" y="4023"/>
                    </a:cubicBezTo>
                    <a:cubicBezTo>
                      <a:pt x="17486" y="3997"/>
                      <a:pt x="17459" y="3970"/>
                      <a:pt x="17442" y="3943"/>
                    </a:cubicBezTo>
                    <a:cubicBezTo>
                      <a:pt x="17388" y="3872"/>
                      <a:pt x="17326" y="3800"/>
                      <a:pt x="17272" y="3738"/>
                    </a:cubicBezTo>
                    <a:cubicBezTo>
                      <a:pt x="17299" y="3640"/>
                      <a:pt x="17272" y="3533"/>
                      <a:pt x="17192" y="3452"/>
                    </a:cubicBezTo>
                    <a:cubicBezTo>
                      <a:pt x="17137" y="3398"/>
                      <a:pt x="17062" y="3371"/>
                      <a:pt x="16990" y="3371"/>
                    </a:cubicBezTo>
                    <a:cubicBezTo>
                      <a:pt x="16980" y="3371"/>
                      <a:pt x="16970" y="3371"/>
                      <a:pt x="16960" y="3372"/>
                    </a:cubicBezTo>
                    <a:cubicBezTo>
                      <a:pt x="16942" y="3354"/>
                      <a:pt x="16924" y="3337"/>
                      <a:pt x="16906" y="3319"/>
                    </a:cubicBezTo>
                    <a:cubicBezTo>
                      <a:pt x="16889" y="3292"/>
                      <a:pt x="16862" y="3265"/>
                      <a:pt x="16835" y="3238"/>
                    </a:cubicBezTo>
                    <a:cubicBezTo>
                      <a:pt x="16737" y="3140"/>
                      <a:pt x="16648" y="3042"/>
                      <a:pt x="16550" y="2953"/>
                    </a:cubicBezTo>
                    <a:cubicBezTo>
                      <a:pt x="16541" y="2944"/>
                      <a:pt x="16541" y="2944"/>
                      <a:pt x="16541" y="2935"/>
                    </a:cubicBezTo>
                    <a:cubicBezTo>
                      <a:pt x="16442" y="2846"/>
                      <a:pt x="16344" y="2757"/>
                      <a:pt x="16246" y="2676"/>
                    </a:cubicBezTo>
                    <a:cubicBezTo>
                      <a:pt x="16219" y="2650"/>
                      <a:pt x="16193" y="2623"/>
                      <a:pt x="16166" y="2596"/>
                    </a:cubicBezTo>
                    <a:cubicBezTo>
                      <a:pt x="16077" y="2525"/>
                      <a:pt x="15987" y="2444"/>
                      <a:pt x="15898" y="2373"/>
                    </a:cubicBezTo>
                    <a:cubicBezTo>
                      <a:pt x="15880" y="2355"/>
                      <a:pt x="15863" y="2346"/>
                      <a:pt x="15845" y="2328"/>
                    </a:cubicBezTo>
                    <a:cubicBezTo>
                      <a:pt x="15747" y="2248"/>
                      <a:pt x="15640" y="2168"/>
                      <a:pt x="15533" y="2088"/>
                    </a:cubicBezTo>
                    <a:cubicBezTo>
                      <a:pt x="15497" y="2070"/>
                      <a:pt x="15470" y="2043"/>
                      <a:pt x="15443" y="2025"/>
                    </a:cubicBezTo>
                    <a:cubicBezTo>
                      <a:pt x="15354" y="1963"/>
                      <a:pt x="15265" y="1900"/>
                      <a:pt x="15176" y="1838"/>
                    </a:cubicBezTo>
                    <a:cubicBezTo>
                      <a:pt x="15149" y="1820"/>
                      <a:pt x="15122" y="1802"/>
                      <a:pt x="15086" y="1784"/>
                    </a:cubicBezTo>
                    <a:cubicBezTo>
                      <a:pt x="14979" y="1713"/>
                      <a:pt x="14863" y="1642"/>
                      <a:pt x="14747" y="1570"/>
                    </a:cubicBezTo>
                    <a:cubicBezTo>
                      <a:pt x="14721" y="1552"/>
                      <a:pt x="14694" y="1534"/>
                      <a:pt x="14667" y="1517"/>
                    </a:cubicBezTo>
                    <a:cubicBezTo>
                      <a:pt x="14569" y="1463"/>
                      <a:pt x="14480" y="1419"/>
                      <a:pt x="14382" y="1365"/>
                    </a:cubicBezTo>
                    <a:cubicBezTo>
                      <a:pt x="14355" y="1347"/>
                      <a:pt x="14319" y="1329"/>
                      <a:pt x="14284" y="1311"/>
                    </a:cubicBezTo>
                    <a:cubicBezTo>
                      <a:pt x="14266" y="1294"/>
                      <a:pt x="14239" y="1285"/>
                      <a:pt x="14221" y="1276"/>
                    </a:cubicBezTo>
                    <a:cubicBezTo>
                      <a:pt x="14132" y="1231"/>
                      <a:pt x="14034" y="1178"/>
                      <a:pt x="13936" y="1133"/>
                    </a:cubicBezTo>
                    <a:cubicBezTo>
                      <a:pt x="13909" y="1124"/>
                      <a:pt x="13882" y="1106"/>
                      <a:pt x="13855" y="1097"/>
                    </a:cubicBezTo>
                    <a:cubicBezTo>
                      <a:pt x="13748" y="1044"/>
                      <a:pt x="13632" y="999"/>
                      <a:pt x="13525" y="946"/>
                    </a:cubicBezTo>
                    <a:cubicBezTo>
                      <a:pt x="13507" y="946"/>
                      <a:pt x="13490" y="937"/>
                      <a:pt x="13472" y="928"/>
                    </a:cubicBezTo>
                    <a:cubicBezTo>
                      <a:pt x="13347" y="874"/>
                      <a:pt x="13222" y="830"/>
                      <a:pt x="13097" y="785"/>
                    </a:cubicBezTo>
                    <a:cubicBezTo>
                      <a:pt x="13061" y="767"/>
                      <a:pt x="13035" y="758"/>
                      <a:pt x="13008" y="749"/>
                    </a:cubicBezTo>
                    <a:cubicBezTo>
                      <a:pt x="12874" y="705"/>
                      <a:pt x="12749" y="660"/>
                      <a:pt x="12615" y="625"/>
                    </a:cubicBezTo>
                    <a:cubicBezTo>
                      <a:pt x="12598" y="616"/>
                      <a:pt x="12580" y="607"/>
                      <a:pt x="12562" y="607"/>
                    </a:cubicBezTo>
                    <a:cubicBezTo>
                      <a:pt x="12437" y="571"/>
                      <a:pt x="12312" y="535"/>
                      <a:pt x="12196" y="500"/>
                    </a:cubicBezTo>
                    <a:cubicBezTo>
                      <a:pt x="12169" y="500"/>
                      <a:pt x="12151" y="491"/>
                      <a:pt x="12125" y="482"/>
                    </a:cubicBezTo>
                    <a:cubicBezTo>
                      <a:pt x="11991" y="455"/>
                      <a:pt x="11857" y="419"/>
                      <a:pt x="11723" y="393"/>
                    </a:cubicBezTo>
                    <a:cubicBezTo>
                      <a:pt x="11696" y="393"/>
                      <a:pt x="11670" y="384"/>
                      <a:pt x="11634" y="375"/>
                    </a:cubicBezTo>
                    <a:cubicBezTo>
                      <a:pt x="11500" y="348"/>
                      <a:pt x="11366" y="330"/>
                      <a:pt x="11233" y="303"/>
                    </a:cubicBezTo>
                    <a:lnTo>
                      <a:pt x="11188" y="303"/>
                    </a:lnTo>
                    <a:cubicBezTo>
                      <a:pt x="11054" y="277"/>
                      <a:pt x="10920" y="268"/>
                      <a:pt x="10787" y="250"/>
                    </a:cubicBezTo>
                    <a:cubicBezTo>
                      <a:pt x="10760" y="250"/>
                      <a:pt x="10733" y="241"/>
                      <a:pt x="10706" y="241"/>
                    </a:cubicBezTo>
                    <a:cubicBezTo>
                      <a:pt x="10564" y="232"/>
                      <a:pt x="10421" y="214"/>
                      <a:pt x="10287" y="205"/>
                    </a:cubicBezTo>
                    <a:lnTo>
                      <a:pt x="10198" y="205"/>
                    </a:lnTo>
                    <a:cubicBezTo>
                      <a:pt x="10144" y="205"/>
                      <a:pt x="10091" y="196"/>
                      <a:pt x="10046" y="196"/>
                    </a:cubicBezTo>
                    <a:cubicBezTo>
                      <a:pt x="10001" y="80"/>
                      <a:pt x="9894" y="0"/>
                      <a:pt x="9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4988350" y="1067425"/>
                <a:ext cx="331000" cy="46350"/>
              </a:xfrm>
              <a:custGeom>
                <a:avLst/>
                <a:gdLst/>
                <a:ahLst/>
                <a:cxnLst/>
                <a:rect l="l" t="t" r="r" b="b"/>
                <a:pathLst>
                  <a:path w="13240" h="1854" extrusionOk="0">
                    <a:moveTo>
                      <a:pt x="1584" y="0"/>
                    </a:moveTo>
                    <a:cubicBezTo>
                      <a:pt x="1508" y="0"/>
                      <a:pt x="1432" y="29"/>
                      <a:pt x="1374" y="87"/>
                    </a:cubicBezTo>
                    <a:lnTo>
                      <a:pt x="116" y="1345"/>
                    </a:lnTo>
                    <a:cubicBezTo>
                      <a:pt x="27" y="1434"/>
                      <a:pt x="0" y="1559"/>
                      <a:pt x="45" y="1666"/>
                    </a:cubicBezTo>
                    <a:cubicBezTo>
                      <a:pt x="98" y="1782"/>
                      <a:pt x="206" y="1854"/>
                      <a:pt x="322" y="1854"/>
                    </a:cubicBezTo>
                    <a:lnTo>
                      <a:pt x="12945" y="1854"/>
                    </a:lnTo>
                    <a:cubicBezTo>
                      <a:pt x="13105" y="1854"/>
                      <a:pt x="13239" y="1720"/>
                      <a:pt x="13239" y="1559"/>
                    </a:cubicBezTo>
                    <a:cubicBezTo>
                      <a:pt x="13239" y="1399"/>
                      <a:pt x="13105" y="1265"/>
                      <a:pt x="12945" y="1265"/>
                    </a:cubicBezTo>
                    <a:lnTo>
                      <a:pt x="1035" y="1265"/>
                    </a:lnTo>
                    <a:lnTo>
                      <a:pt x="1793" y="498"/>
                    </a:lnTo>
                    <a:cubicBezTo>
                      <a:pt x="1909" y="391"/>
                      <a:pt x="1909" y="203"/>
                      <a:pt x="1793" y="87"/>
                    </a:cubicBezTo>
                    <a:cubicBezTo>
                      <a:pt x="1735" y="29"/>
                      <a:pt x="1660" y="0"/>
                      <a:pt x="1584"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4989025" y="1129150"/>
                <a:ext cx="330975" cy="46175"/>
              </a:xfrm>
              <a:custGeom>
                <a:avLst/>
                <a:gdLst/>
                <a:ahLst/>
                <a:cxnLst/>
                <a:rect l="l" t="t" r="r" b="b"/>
                <a:pathLst>
                  <a:path w="13239" h="1847" extrusionOk="0">
                    <a:moveTo>
                      <a:pt x="295" y="0"/>
                    </a:moveTo>
                    <a:cubicBezTo>
                      <a:pt x="134" y="0"/>
                      <a:pt x="0" y="134"/>
                      <a:pt x="0" y="295"/>
                    </a:cubicBezTo>
                    <a:cubicBezTo>
                      <a:pt x="0" y="455"/>
                      <a:pt x="134" y="589"/>
                      <a:pt x="295" y="589"/>
                    </a:cubicBezTo>
                    <a:lnTo>
                      <a:pt x="12204" y="589"/>
                    </a:lnTo>
                    <a:lnTo>
                      <a:pt x="11446" y="1347"/>
                    </a:lnTo>
                    <a:cubicBezTo>
                      <a:pt x="11330" y="1463"/>
                      <a:pt x="11330" y="1651"/>
                      <a:pt x="11446" y="1767"/>
                    </a:cubicBezTo>
                    <a:cubicBezTo>
                      <a:pt x="11499" y="1820"/>
                      <a:pt x="11580" y="1847"/>
                      <a:pt x="11651" y="1847"/>
                    </a:cubicBezTo>
                    <a:cubicBezTo>
                      <a:pt x="11731" y="1847"/>
                      <a:pt x="11803" y="1820"/>
                      <a:pt x="11865" y="1767"/>
                    </a:cubicBezTo>
                    <a:lnTo>
                      <a:pt x="13123" y="500"/>
                    </a:lnTo>
                    <a:cubicBezTo>
                      <a:pt x="13212" y="420"/>
                      <a:pt x="13239" y="286"/>
                      <a:pt x="13185" y="179"/>
                    </a:cubicBezTo>
                    <a:cubicBezTo>
                      <a:pt x="13141" y="72"/>
                      <a:pt x="13034" y="0"/>
                      <a:pt x="12918"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2"/>
            <p:cNvGrpSpPr/>
            <p:nvPr/>
          </p:nvGrpSpPr>
          <p:grpSpPr>
            <a:xfrm>
              <a:off x="7043863" y="1067763"/>
              <a:ext cx="476175" cy="397225"/>
              <a:chOff x="4657825" y="1041500"/>
              <a:chExt cx="476175" cy="397225"/>
            </a:xfrm>
          </p:grpSpPr>
          <p:sp>
            <p:nvSpPr>
              <p:cNvPr id="1588" name="Google Shape;1588;p72"/>
              <p:cNvSpPr/>
              <p:nvPr/>
            </p:nvSpPr>
            <p:spPr>
              <a:xfrm>
                <a:off x="4804125" y="1162375"/>
                <a:ext cx="228400" cy="53100"/>
              </a:xfrm>
              <a:custGeom>
                <a:avLst/>
                <a:gdLst/>
                <a:ahLst/>
                <a:cxnLst/>
                <a:rect l="l" t="t" r="r" b="b"/>
                <a:pathLst>
                  <a:path w="9136" h="2124" extrusionOk="0">
                    <a:moveTo>
                      <a:pt x="3667" y="0"/>
                    </a:moveTo>
                    <a:cubicBezTo>
                      <a:pt x="2481" y="0"/>
                      <a:pt x="1312" y="223"/>
                      <a:pt x="215" y="652"/>
                    </a:cubicBezTo>
                    <a:cubicBezTo>
                      <a:pt x="72" y="705"/>
                      <a:pt x="1" y="866"/>
                      <a:pt x="54" y="1009"/>
                    </a:cubicBezTo>
                    <a:cubicBezTo>
                      <a:pt x="96" y="1119"/>
                      <a:pt x="201" y="1187"/>
                      <a:pt x="313" y="1187"/>
                    </a:cubicBezTo>
                    <a:cubicBezTo>
                      <a:pt x="346" y="1187"/>
                      <a:pt x="379" y="1181"/>
                      <a:pt x="411" y="1169"/>
                    </a:cubicBezTo>
                    <a:cubicBezTo>
                      <a:pt x="1365" y="794"/>
                      <a:pt x="2374" y="598"/>
                      <a:pt x="3399" y="562"/>
                    </a:cubicBezTo>
                    <a:lnTo>
                      <a:pt x="3399" y="1107"/>
                    </a:lnTo>
                    <a:cubicBezTo>
                      <a:pt x="3399" y="1258"/>
                      <a:pt x="3524" y="1383"/>
                      <a:pt x="3676" y="1383"/>
                    </a:cubicBezTo>
                    <a:cubicBezTo>
                      <a:pt x="3828" y="1383"/>
                      <a:pt x="3953" y="1258"/>
                      <a:pt x="3953" y="1107"/>
                    </a:cubicBezTo>
                    <a:lnTo>
                      <a:pt x="3953" y="562"/>
                    </a:lnTo>
                    <a:cubicBezTo>
                      <a:pt x="5639" y="616"/>
                      <a:pt x="7262" y="1142"/>
                      <a:pt x="8663" y="2079"/>
                    </a:cubicBezTo>
                    <a:cubicBezTo>
                      <a:pt x="8708" y="2106"/>
                      <a:pt x="8761" y="2124"/>
                      <a:pt x="8815" y="2124"/>
                    </a:cubicBezTo>
                    <a:cubicBezTo>
                      <a:pt x="8904" y="2124"/>
                      <a:pt x="8993" y="2079"/>
                      <a:pt x="9047" y="1999"/>
                    </a:cubicBezTo>
                    <a:cubicBezTo>
                      <a:pt x="9136" y="1874"/>
                      <a:pt x="9100" y="1704"/>
                      <a:pt x="8975" y="1615"/>
                    </a:cubicBezTo>
                    <a:cubicBezTo>
                      <a:pt x="7405" y="562"/>
                      <a:pt x="5567" y="0"/>
                      <a:pt x="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5039650" y="1219025"/>
                <a:ext cx="94350" cy="188475"/>
              </a:xfrm>
              <a:custGeom>
                <a:avLst/>
                <a:gdLst/>
                <a:ahLst/>
                <a:cxnLst/>
                <a:rect l="l" t="t" r="r" b="b"/>
                <a:pathLst>
                  <a:path w="3774" h="7539" extrusionOk="0">
                    <a:moveTo>
                      <a:pt x="309" y="1"/>
                    </a:moveTo>
                    <a:cubicBezTo>
                      <a:pt x="230" y="1"/>
                      <a:pt x="152" y="35"/>
                      <a:pt x="98" y="99"/>
                    </a:cubicBezTo>
                    <a:cubicBezTo>
                      <a:pt x="0" y="215"/>
                      <a:pt x="9" y="384"/>
                      <a:pt x="125" y="491"/>
                    </a:cubicBezTo>
                    <a:cubicBezTo>
                      <a:pt x="375" y="705"/>
                      <a:pt x="616" y="937"/>
                      <a:pt x="839" y="1178"/>
                    </a:cubicBezTo>
                    <a:lnTo>
                      <a:pt x="402" y="1615"/>
                    </a:lnTo>
                    <a:cubicBezTo>
                      <a:pt x="295" y="1722"/>
                      <a:pt x="295" y="1901"/>
                      <a:pt x="402" y="2008"/>
                    </a:cubicBezTo>
                    <a:cubicBezTo>
                      <a:pt x="455" y="2061"/>
                      <a:pt x="527" y="2088"/>
                      <a:pt x="598" y="2088"/>
                    </a:cubicBezTo>
                    <a:cubicBezTo>
                      <a:pt x="669" y="2088"/>
                      <a:pt x="741" y="2061"/>
                      <a:pt x="794" y="2008"/>
                    </a:cubicBezTo>
                    <a:lnTo>
                      <a:pt x="1205" y="1597"/>
                    </a:lnTo>
                    <a:cubicBezTo>
                      <a:pt x="2436" y="3114"/>
                      <a:pt x="3149" y="5005"/>
                      <a:pt x="3212" y="6986"/>
                    </a:cubicBezTo>
                    <a:lnTo>
                      <a:pt x="1205" y="6986"/>
                    </a:lnTo>
                    <a:cubicBezTo>
                      <a:pt x="1053" y="6986"/>
                      <a:pt x="928" y="7110"/>
                      <a:pt x="928" y="7262"/>
                    </a:cubicBezTo>
                    <a:cubicBezTo>
                      <a:pt x="928" y="7414"/>
                      <a:pt x="1053" y="7539"/>
                      <a:pt x="1205" y="7539"/>
                    </a:cubicBezTo>
                    <a:lnTo>
                      <a:pt x="3497" y="7539"/>
                    </a:lnTo>
                    <a:cubicBezTo>
                      <a:pt x="3649" y="7539"/>
                      <a:pt x="3774" y="7414"/>
                      <a:pt x="3774" y="7262"/>
                    </a:cubicBezTo>
                    <a:cubicBezTo>
                      <a:pt x="3774" y="4497"/>
                      <a:pt x="2578" y="1883"/>
                      <a:pt x="491" y="72"/>
                    </a:cubicBezTo>
                    <a:cubicBezTo>
                      <a:pt x="439" y="24"/>
                      <a:pt x="374" y="1"/>
                      <a:pt x="3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4657825" y="1190975"/>
                <a:ext cx="390550" cy="247750"/>
              </a:xfrm>
              <a:custGeom>
                <a:avLst/>
                <a:gdLst/>
                <a:ahLst/>
                <a:cxnLst/>
                <a:rect l="l" t="t" r="r" b="b"/>
                <a:pathLst>
                  <a:path w="15622" h="9910" extrusionOk="0">
                    <a:moveTo>
                      <a:pt x="9555" y="7465"/>
                    </a:moveTo>
                    <a:cubicBezTo>
                      <a:pt x="9796" y="7465"/>
                      <a:pt x="10037" y="7554"/>
                      <a:pt x="10215" y="7742"/>
                    </a:cubicBezTo>
                    <a:cubicBezTo>
                      <a:pt x="10590" y="8108"/>
                      <a:pt x="10590" y="8705"/>
                      <a:pt x="10215" y="9080"/>
                    </a:cubicBezTo>
                    <a:cubicBezTo>
                      <a:pt x="10032" y="9263"/>
                      <a:pt x="9791" y="9354"/>
                      <a:pt x="9550" y="9354"/>
                    </a:cubicBezTo>
                    <a:cubicBezTo>
                      <a:pt x="9309" y="9354"/>
                      <a:pt x="9069" y="9263"/>
                      <a:pt x="8886" y="9080"/>
                    </a:cubicBezTo>
                    <a:cubicBezTo>
                      <a:pt x="8511" y="8705"/>
                      <a:pt x="8511" y="8108"/>
                      <a:pt x="8886" y="7742"/>
                    </a:cubicBezTo>
                    <a:cubicBezTo>
                      <a:pt x="9064" y="7554"/>
                      <a:pt x="9305" y="7465"/>
                      <a:pt x="9555" y="7465"/>
                    </a:cubicBezTo>
                    <a:close/>
                    <a:moveTo>
                      <a:pt x="5069" y="0"/>
                    </a:moveTo>
                    <a:cubicBezTo>
                      <a:pt x="5023" y="0"/>
                      <a:pt x="4976" y="11"/>
                      <a:pt x="4934" y="34"/>
                    </a:cubicBezTo>
                    <a:cubicBezTo>
                      <a:pt x="1892" y="1711"/>
                      <a:pt x="0" y="4914"/>
                      <a:pt x="0" y="8384"/>
                    </a:cubicBezTo>
                    <a:cubicBezTo>
                      <a:pt x="0" y="8536"/>
                      <a:pt x="125" y="8661"/>
                      <a:pt x="277" y="8661"/>
                    </a:cubicBezTo>
                    <a:lnTo>
                      <a:pt x="8074" y="8661"/>
                    </a:lnTo>
                    <a:cubicBezTo>
                      <a:pt x="8119" y="8955"/>
                      <a:pt x="8261" y="9241"/>
                      <a:pt x="8484" y="9472"/>
                    </a:cubicBezTo>
                    <a:cubicBezTo>
                      <a:pt x="8779" y="9767"/>
                      <a:pt x="9162" y="9910"/>
                      <a:pt x="9555" y="9910"/>
                    </a:cubicBezTo>
                    <a:cubicBezTo>
                      <a:pt x="9938" y="9910"/>
                      <a:pt x="10322" y="9767"/>
                      <a:pt x="10616" y="9472"/>
                    </a:cubicBezTo>
                    <a:cubicBezTo>
                      <a:pt x="10839" y="9241"/>
                      <a:pt x="10982" y="8955"/>
                      <a:pt x="11036" y="8661"/>
                    </a:cubicBezTo>
                    <a:lnTo>
                      <a:pt x="15336" y="8661"/>
                    </a:lnTo>
                    <a:cubicBezTo>
                      <a:pt x="15496" y="8661"/>
                      <a:pt x="15621" y="8536"/>
                      <a:pt x="15621" y="8384"/>
                    </a:cubicBezTo>
                    <a:cubicBezTo>
                      <a:pt x="15621" y="8224"/>
                      <a:pt x="15496" y="8099"/>
                      <a:pt x="15336" y="8099"/>
                    </a:cubicBezTo>
                    <a:lnTo>
                      <a:pt x="11018" y="8099"/>
                    </a:lnTo>
                    <a:cubicBezTo>
                      <a:pt x="10982" y="7911"/>
                      <a:pt x="10902" y="7724"/>
                      <a:pt x="10795" y="7563"/>
                    </a:cubicBezTo>
                    <a:lnTo>
                      <a:pt x="12668" y="5690"/>
                    </a:lnTo>
                    <a:cubicBezTo>
                      <a:pt x="12775" y="5583"/>
                      <a:pt x="12775" y="5404"/>
                      <a:pt x="12668" y="5297"/>
                    </a:cubicBezTo>
                    <a:cubicBezTo>
                      <a:pt x="12610" y="5239"/>
                      <a:pt x="12539" y="5210"/>
                      <a:pt x="12468" y="5210"/>
                    </a:cubicBezTo>
                    <a:cubicBezTo>
                      <a:pt x="12396" y="5210"/>
                      <a:pt x="12325" y="5239"/>
                      <a:pt x="12267" y="5297"/>
                    </a:cubicBezTo>
                    <a:lnTo>
                      <a:pt x="10402" y="7171"/>
                    </a:lnTo>
                    <a:cubicBezTo>
                      <a:pt x="10145" y="6995"/>
                      <a:pt x="9846" y="6907"/>
                      <a:pt x="9548" y="6907"/>
                    </a:cubicBezTo>
                    <a:cubicBezTo>
                      <a:pt x="9164" y="6907"/>
                      <a:pt x="8780" y="7053"/>
                      <a:pt x="8484" y="7349"/>
                    </a:cubicBezTo>
                    <a:cubicBezTo>
                      <a:pt x="8270" y="7563"/>
                      <a:pt x="8136" y="7822"/>
                      <a:pt x="8083" y="8099"/>
                    </a:cubicBezTo>
                    <a:lnTo>
                      <a:pt x="562" y="8099"/>
                    </a:lnTo>
                    <a:cubicBezTo>
                      <a:pt x="625" y="6118"/>
                      <a:pt x="1339" y="4245"/>
                      <a:pt x="2552" y="2737"/>
                    </a:cubicBezTo>
                    <a:lnTo>
                      <a:pt x="2944" y="3130"/>
                    </a:lnTo>
                    <a:cubicBezTo>
                      <a:pt x="2998" y="3183"/>
                      <a:pt x="3069" y="3210"/>
                      <a:pt x="3141" y="3210"/>
                    </a:cubicBezTo>
                    <a:cubicBezTo>
                      <a:pt x="3212" y="3210"/>
                      <a:pt x="3283" y="3183"/>
                      <a:pt x="3337" y="3130"/>
                    </a:cubicBezTo>
                    <a:cubicBezTo>
                      <a:pt x="3444" y="3023"/>
                      <a:pt x="3444" y="2844"/>
                      <a:pt x="3337" y="2737"/>
                    </a:cubicBezTo>
                    <a:lnTo>
                      <a:pt x="2918" y="2318"/>
                    </a:lnTo>
                    <a:cubicBezTo>
                      <a:pt x="3569" y="1604"/>
                      <a:pt x="4336" y="998"/>
                      <a:pt x="5201" y="525"/>
                    </a:cubicBezTo>
                    <a:cubicBezTo>
                      <a:pt x="5335" y="444"/>
                      <a:pt x="5389" y="275"/>
                      <a:pt x="5308" y="141"/>
                    </a:cubicBezTo>
                    <a:cubicBezTo>
                      <a:pt x="5260" y="50"/>
                      <a:pt x="5166" y="0"/>
                      <a:pt x="50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4738775" y="1041500"/>
                <a:ext cx="313600" cy="43950"/>
              </a:xfrm>
              <a:custGeom>
                <a:avLst/>
                <a:gdLst/>
                <a:ahLst/>
                <a:cxnLst/>
                <a:rect l="l" t="t" r="r" b="b"/>
                <a:pathLst>
                  <a:path w="12544" h="1758" extrusionOk="0">
                    <a:moveTo>
                      <a:pt x="1499" y="0"/>
                    </a:moveTo>
                    <a:cubicBezTo>
                      <a:pt x="1428" y="0"/>
                      <a:pt x="1357" y="27"/>
                      <a:pt x="1303" y="81"/>
                    </a:cubicBezTo>
                    <a:lnTo>
                      <a:pt x="99" y="1285"/>
                    </a:lnTo>
                    <a:cubicBezTo>
                      <a:pt x="19" y="1365"/>
                      <a:pt x="1" y="1481"/>
                      <a:pt x="45" y="1588"/>
                    </a:cubicBezTo>
                    <a:cubicBezTo>
                      <a:pt x="81" y="1686"/>
                      <a:pt x="188" y="1758"/>
                      <a:pt x="295" y="1758"/>
                    </a:cubicBezTo>
                    <a:lnTo>
                      <a:pt x="12267" y="1758"/>
                    </a:lnTo>
                    <a:cubicBezTo>
                      <a:pt x="12419" y="1758"/>
                      <a:pt x="12544" y="1633"/>
                      <a:pt x="12544" y="1481"/>
                    </a:cubicBezTo>
                    <a:cubicBezTo>
                      <a:pt x="12544" y="1321"/>
                      <a:pt x="12419" y="1196"/>
                      <a:pt x="12267" y="1196"/>
                    </a:cubicBezTo>
                    <a:lnTo>
                      <a:pt x="973" y="1196"/>
                    </a:lnTo>
                    <a:lnTo>
                      <a:pt x="1696" y="482"/>
                    </a:lnTo>
                    <a:cubicBezTo>
                      <a:pt x="1803" y="366"/>
                      <a:pt x="1803" y="188"/>
                      <a:pt x="1696" y="81"/>
                    </a:cubicBezTo>
                    <a:cubicBezTo>
                      <a:pt x="1642" y="27"/>
                      <a:pt x="1571"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4739225" y="1099925"/>
                <a:ext cx="313825" cy="43975"/>
              </a:xfrm>
              <a:custGeom>
                <a:avLst/>
                <a:gdLst/>
                <a:ahLst/>
                <a:cxnLst/>
                <a:rect l="l" t="t" r="r" b="b"/>
                <a:pathLst>
                  <a:path w="12553" h="1759" extrusionOk="0">
                    <a:moveTo>
                      <a:pt x="277" y="1"/>
                    </a:moveTo>
                    <a:cubicBezTo>
                      <a:pt x="125" y="1"/>
                      <a:pt x="1" y="125"/>
                      <a:pt x="1" y="286"/>
                    </a:cubicBezTo>
                    <a:cubicBezTo>
                      <a:pt x="1" y="438"/>
                      <a:pt x="125" y="563"/>
                      <a:pt x="277" y="563"/>
                    </a:cubicBezTo>
                    <a:lnTo>
                      <a:pt x="11580" y="563"/>
                    </a:lnTo>
                    <a:lnTo>
                      <a:pt x="10857" y="1285"/>
                    </a:lnTo>
                    <a:cubicBezTo>
                      <a:pt x="10741" y="1392"/>
                      <a:pt x="10741" y="1571"/>
                      <a:pt x="10857" y="1678"/>
                    </a:cubicBezTo>
                    <a:cubicBezTo>
                      <a:pt x="10911" y="1731"/>
                      <a:pt x="10982" y="1758"/>
                      <a:pt x="11054" y="1758"/>
                    </a:cubicBezTo>
                    <a:cubicBezTo>
                      <a:pt x="11125" y="1758"/>
                      <a:pt x="11196" y="1731"/>
                      <a:pt x="11250" y="1678"/>
                    </a:cubicBezTo>
                    <a:lnTo>
                      <a:pt x="12445" y="482"/>
                    </a:lnTo>
                    <a:cubicBezTo>
                      <a:pt x="12526" y="402"/>
                      <a:pt x="12552" y="277"/>
                      <a:pt x="12508" y="179"/>
                    </a:cubicBezTo>
                    <a:cubicBezTo>
                      <a:pt x="12463" y="72"/>
                      <a:pt x="12365" y="1"/>
                      <a:pt x="12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4731875" y="1351725"/>
                <a:ext cx="14075" cy="14750"/>
              </a:xfrm>
              <a:custGeom>
                <a:avLst/>
                <a:gdLst/>
                <a:ahLst/>
                <a:cxnLst/>
                <a:rect l="l" t="t" r="r" b="b"/>
                <a:pathLst>
                  <a:path w="563" h="590" extrusionOk="0">
                    <a:moveTo>
                      <a:pt x="277" y="0"/>
                    </a:moveTo>
                    <a:cubicBezTo>
                      <a:pt x="125" y="0"/>
                      <a:pt x="0" y="125"/>
                      <a:pt x="0" y="277"/>
                    </a:cubicBezTo>
                    <a:lnTo>
                      <a:pt x="0" y="313"/>
                    </a:lnTo>
                    <a:cubicBezTo>
                      <a:pt x="0" y="464"/>
                      <a:pt x="125" y="589"/>
                      <a:pt x="277" y="589"/>
                    </a:cubicBezTo>
                    <a:cubicBezTo>
                      <a:pt x="437" y="589"/>
                      <a:pt x="562" y="464"/>
                      <a:pt x="562" y="313"/>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4760850" y="1351725"/>
                <a:ext cx="14075" cy="14750"/>
              </a:xfrm>
              <a:custGeom>
                <a:avLst/>
                <a:gdLst/>
                <a:ahLst/>
                <a:cxnLst/>
                <a:rect l="l" t="t" r="r" b="b"/>
                <a:pathLst>
                  <a:path w="563" h="590" extrusionOk="0">
                    <a:moveTo>
                      <a:pt x="277" y="0"/>
                    </a:moveTo>
                    <a:cubicBezTo>
                      <a:pt x="126" y="0"/>
                      <a:pt x="1" y="125"/>
                      <a:pt x="1" y="277"/>
                    </a:cubicBezTo>
                    <a:lnTo>
                      <a:pt x="1" y="313"/>
                    </a:lnTo>
                    <a:cubicBezTo>
                      <a:pt x="1" y="464"/>
                      <a:pt x="126" y="589"/>
                      <a:pt x="277" y="589"/>
                    </a:cubicBezTo>
                    <a:cubicBezTo>
                      <a:pt x="438" y="589"/>
                      <a:pt x="563" y="464"/>
                      <a:pt x="563" y="313"/>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4789850" y="1351725"/>
                <a:ext cx="14075" cy="14750"/>
              </a:xfrm>
              <a:custGeom>
                <a:avLst/>
                <a:gdLst/>
                <a:ahLst/>
                <a:cxnLst/>
                <a:rect l="l" t="t" r="r" b="b"/>
                <a:pathLst>
                  <a:path w="563" h="590" extrusionOk="0">
                    <a:moveTo>
                      <a:pt x="286" y="0"/>
                    </a:moveTo>
                    <a:cubicBezTo>
                      <a:pt x="126" y="0"/>
                      <a:pt x="1" y="125"/>
                      <a:pt x="1" y="277"/>
                    </a:cubicBezTo>
                    <a:lnTo>
                      <a:pt x="1" y="313"/>
                    </a:lnTo>
                    <a:cubicBezTo>
                      <a:pt x="1" y="464"/>
                      <a:pt x="126"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4987675" y="1351725"/>
                <a:ext cx="14075" cy="14750"/>
              </a:xfrm>
              <a:custGeom>
                <a:avLst/>
                <a:gdLst/>
                <a:ahLst/>
                <a:cxnLst/>
                <a:rect l="l" t="t" r="r" b="b"/>
                <a:pathLst>
                  <a:path w="563" h="590" extrusionOk="0">
                    <a:moveTo>
                      <a:pt x="286" y="0"/>
                    </a:moveTo>
                    <a:cubicBezTo>
                      <a:pt x="125" y="0"/>
                      <a:pt x="1" y="125"/>
                      <a:pt x="1" y="277"/>
                    </a:cubicBezTo>
                    <a:lnTo>
                      <a:pt x="1" y="313"/>
                    </a:lnTo>
                    <a:cubicBezTo>
                      <a:pt x="1" y="464"/>
                      <a:pt x="125"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016900" y="1351725"/>
                <a:ext cx="13850" cy="14750"/>
              </a:xfrm>
              <a:custGeom>
                <a:avLst/>
                <a:gdLst/>
                <a:ahLst/>
                <a:cxnLst/>
                <a:rect l="l" t="t" r="r" b="b"/>
                <a:pathLst>
                  <a:path w="554" h="590" extrusionOk="0">
                    <a:moveTo>
                      <a:pt x="277" y="0"/>
                    </a:moveTo>
                    <a:cubicBezTo>
                      <a:pt x="125" y="0"/>
                      <a:pt x="0" y="125"/>
                      <a:pt x="0" y="277"/>
                    </a:cubicBezTo>
                    <a:lnTo>
                      <a:pt x="0" y="313"/>
                    </a:lnTo>
                    <a:cubicBezTo>
                      <a:pt x="0" y="464"/>
                      <a:pt x="125" y="589"/>
                      <a:pt x="277" y="589"/>
                    </a:cubicBezTo>
                    <a:cubicBezTo>
                      <a:pt x="428" y="589"/>
                      <a:pt x="553" y="464"/>
                      <a:pt x="553" y="313"/>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5045875" y="1351725"/>
                <a:ext cx="14075" cy="14750"/>
              </a:xfrm>
              <a:custGeom>
                <a:avLst/>
                <a:gdLst/>
                <a:ahLst/>
                <a:cxnLst/>
                <a:rect l="l" t="t" r="r" b="b"/>
                <a:pathLst>
                  <a:path w="563" h="590" extrusionOk="0">
                    <a:moveTo>
                      <a:pt x="278" y="0"/>
                    </a:moveTo>
                    <a:cubicBezTo>
                      <a:pt x="126" y="0"/>
                      <a:pt x="1" y="125"/>
                      <a:pt x="1" y="277"/>
                    </a:cubicBezTo>
                    <a:lnTo>
                      <a:pt x="1" y="313"/>
                    </a:lnTo>
                    <a:cubicBezTo>
                      <a:pt x="1" y="464"/>
                      <a:pt x="126" y="589"/>
                      <a:pt x="278" y="589"/>
                    </a:cubicBezTo>
                    <a:cubicBezTo>
                      <a:pt x="438" y="589"/>
                      <a:pt x="563" y="464"/>
                      <a:pt x="563" y="313"/>
                    </a:cubicBezTo>
                    <a:lnTo>
                      <a:pt x="563" y="277"/>
                    </a:lnTo>
                    <a:cubicBezTo>
                      <a:pt x="563" y="125"/>
                      <a:pt x="438" y="0"/>
                      <a:pt x="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99" name="Google Shape;1599;p72"/>
          <p:cNvCxnSpPr/>
          <p:nvPr/>
        </p:nvCxnSpPr>
        <p:spPr>
          <a:xfrm rot="10800000">
            <a:off x="844450" y="2010725"/>
            <a:ext cx="1067100" cy="0"/>
          </a:xfrm>
          <a:prstGeom prst="straightConnector1">
            <a:avLst/>
          </a:prstGeom>
          <a:solidFill>
            <a:schemeClr val="lt2"/>
          </a:solidFill>
          <a:ln w="76200" cap="flat" cmpd="sng">
            <a:solidFill>
              <a:srgbClr val="95FFD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0"/>
          <p:cNvSpPr/>
          <p:nvPr/>
        </p:nvSpPr>
        <p:spPr>
          <a:xfrm>
            <a:off x="6928838" y="6771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60"/>
          <p:cNvGrpSpPr/>
          <p:nvPr/>
        </p:nvGrpSpPr>
        <p:grpSpPr>
          <a:xfrm rot="708397">
            <a:off x="7205956" y="949254"/>
            <a:ext cx="487103" cy="496903"/>
            <a:chOff x="3194175" y="494625"/>
            <a:chExt cx="487125" cy="496925"/>
          </a:xfrm>
        </p:grpSpPr>
        <p:sp>
          <p:nvSpPr>
            <p:cNvPr id="929" name="Google Shape;929;p60"/>
            <p:cNvSpPr/>
            <p:nvPr/>
          </p:nvSpPr>
          <p:spPr>
            <a:xfrm>
              <a:off x="3212700" y="504200"/>
              <a:ext cx="468600" cy="487350"/>
            </a:xfrm>
            <a:custGeom>
              <a:avLst/>
              <a:gdLst/>
              <a:ahLst/>
              <a:cxnLst/>
              <a:rect l="l" t="t" r="r" b="b"/>
              <a:pathLst>
                <a:path w="18744" h="19494" extrusionOk="0">
                  <a:moveTo>
                    <a:pt x="2409" y="11027"/>
                  </a:moveTo>
                  <a:cubicBezTo>
                    <a:pt x="2570" y="11027"/>
                    <a:pt x="2703" y="11161"/>
                    <a:pt x="2703" y="11322"/>
                  </a:cubicBezTo>
                  <a:cubicBezTo>
                    <a:pt x="2703" y="11482"/>
                    <a:pt x="2570" y="11607"/>
                    <a:pt x="2409" y="11607"/>
                  </a:cubicBezTo>
                  <a:cubicBezTo>
                    <a:pt x="2248" y="11607"/>
                    <a:pt x="2123" y="11482"/>
                    <a:pt x="2123" y="11322"/>
                  </a:cubicBezTo>
                  <a:cubicBezTo>
                    <a:pt x="2123" y="11161"/>
                    <a:pt x="2248" y="11027"/>
                    <a:pt x="2409" y="11027"/>
                  </a:cubicBezTo>
                  <a:close/>
                  <a:moveTo>
                    <a:pt x="16272" y="11027"/>
                  </a:moveTo>
                  <a:cubicBezTo>
                    <a:pt x="16433" y="11027"/>
                    <a:pt x="16567" y="11161"/>
                    <a:pt x="16567" y="11322"/>
                  </a:cubicBezTo>
                  <a:cubicBezTo>
                    <a:pt x="16567" y="11482"/>
                    <a:pt x="16433" y="11607"/>
                    <a:pt x="16272" y="11607"/>
                  </a:cubicBezTo>
                  <a:cubicBezTo>
                    <a:pt x="16121" y="11607"/>
                    <a:pt x="15987" y="11482"/>
                    <a:pt x="15987" y="11322"/>
                  </a:cubicBezTo>
                  <a:cubicBezTo>
                    <a:pt x="15987" y="11161"/>
                    <a:pt x="16121" y="11027"/>
                    <a:pt x="16272" y="11027"/>
                  </a:cubicBezTo>
                  <a:close/>
                  <a:moveTo>
                    <a:pt x="1303" y="1"/>
                  </a:moveTo>
                  <a:cubicBezTo>
                    <a:pt x="919" y="1"/>
                    <a:pt x="607" y="322"/>
                    <a:pt x="607" y="706"/>
                  </a:cubicBezTo>
                  <a:lnTo>
                    <a:pt x="607" y="2650"/>
                  </a:lnTo>
                  <a:lnTo>
                    <a:pt x="607" y="3203"/>
                  </a:lnTo>
                  <a:lnTo>
                    <a:pt x="607" y="8279"/>
                  </a:lnTo>
                  <a:cubicBezTo>
                    <a:pt x="607" y="8449"/>
                    <a:pt x="750" y="8601"/>
                    <a:pt x="928" y="8601"/>
                  </a:cubicBezTo>
                  <a:lnTo>
                    <a:pt x="2115" y="8601"/>
                  </a:lnTo>
                  <a:lnTo>
                    <a:pt x="2115" y="10492"/>
                  </a:lnTo>
                  <a:cubicBezTo>
                    <a:pt x="1776" y="10617"/>
                    <a:pt x="1535" y="10938"/>
                    <a:pt x="1535" y="11322"/>
                  </a:cubicBezTo>
                  <a:cubicBezTo>
                    <a:pt x="1535" y="11705"/>
                    <a:pt x="1793" y="12044"/>
                    <a:pt x="2141" y="12151"/>
                  </a:cubicBezTo>
                  <a:lnTo>
                    <a:pt x="2141" y="14622"/>
                  </a:lnTo>
                  <a:lnTo>
                    <a:pt x="313" y="14622"/>
                  </a:lnTo>
                  <a:cubicBezTo>
                    <a:pt x="134" y="14622"/>
                    <a:pt x="0" y="14756"/>
                    <a:pt x="0" y="14935"/>
                  </a:cubicBezTo>
                  <a:lnTo>
                    <a:pt x="0" y="19181"/>
                  </a:lnTo>
                  <a:cubicBezTo>
                    <a:pt x="0" y="19359"/>
                    <a:pt x="134" y="19493"/>
                    <a:pt x="313" y="19493"/>
                  </a:cubicBezTo>
                  <a:lnTo>
                    <a:pt x="4559" y="19493"/>
                  </a:lnTo>
                  <a:cubicBezTo>
                    <a:pt x="4737" y="19493"/>
                    <a:pt x="4871" y="19359"/>
                    <a:pt x="4871" y="19181"/>
                  </a:cubicBezTo>
                  <a:lnTo>
                    <a:pt x="4871" y="16094"/>
                  </a:lnTo>
                  <a:cubicBezTo>
                    <a:pt x="4871" y="16014"/>
                    <a:pt x="4844" y="15934"/>
                    <a:pt x="4782" y="15871"/>
                  </a:cubicBezTo>
                  <a:lnTo>
                    <a:pt x="3622" y="14712"/>
                  </a:lnTo>
                  <a:cubicBezTo>
                    <a:pt x="3560" y="14649"/>
                    <a:pt x="3479" y="14622"/>
                    <a:pt x="3399" y="14622"/>
                  </a:cubicBezTo>
                  <a:lnTo>
                    <a:pt x="2730" y="14622"/>
                  </a:lnTo>
                  <a:lnTo>
                    <a:pt x="2730" y="12133"/>
                  </a:lnTo>
                  <a:cubicBezTo>
                    <a:pt x="3060" y="12008"/>
                    <a:pt x="3292" y="11687"/>
                    <a:pt x="3292" y="11322"/>
                  </a:cubicBezTo>
                  <a:cubicBezTo>
                    <a:pt x="3292" y="10938"/>
                    <a:pt x="3042" y="10617"/>
                    <a:pt x="2703" y="10492"/>
                  </a:cubicBezTo>
                  <a:lnTo>
                    <a:pt x="2703" y="8601"/>
                  </a:lnTo>
                  <a:lnTo>
                    <a:pt x="9073" y="8601"/>
                  </a:lnTo>
                  <a:lnTo>
                    <a:pt x="9073" y="14622"/>
                  </a:lnTo>
                  <a:lnTo>
                    <a:pt x="7244" y="14622"/>
                  </a:lnTo>
                  <a:cubicBezTo>
                    <a:pt x="7075" y="14622"/>
                    <a:pt x="6932" y="14756"/>
                    <a:pt x="6932" y="14935"/>
                  </a:cubicBezTo>
                  <a:lnTo>
                    <a:pt x="6932" y="19181"/>
                  </a:lnTo>
                  <a:cubicBezTo>
                    <a:pt x="6932" y="19359"/>
                    <a:pt x="7075" y="19493"/>
                    <a:pt x="7244" y="19493"/>
                  </a:cubicBezTo>
                  <a:lnTo>
                    <a:pt x="11491" y="19493"/>
                  </a:lnTo>
                  <a:cubicBezTo>
                    <a:pt x="11669" y="19493"/>
                    <a:pt x="11803" y="19359"/>
                    <a:pt x="11803" y="19181"/>
                  </a:cubicBezTo>
                  <a:lnTo>
                    <a:pt x="11803" y="16094"/>
                  </a:lnTo>
                  <a:cubicBezTo>
                    <a:pt x="11803" y="16014"/>
                    <a:pt x="11776" y="15934"/>
                    <a:pt x="11714" y="15871"/>
                  </a:cubicBezTo>
                  <a:lnTo>
                    <a:pt x="10554" y="14712"/>
                  </a:lnTo>
                  <a:cubicBezTo>
                    <a:pt x="10491" y="14649"/>
                    <a:pt x="10420" y="14622"/>
                    <a:pt x="10331" y="14622"/>
                  </a:cubicBezTo>
                  <a:lnTo>
                    <a:pt x="9662" y="14622"/>
                  </a:lnTo>
                  <a:lnTo>
                    <a:pt x="9662" y="8601"/>
                  </a:lnTo>
                  <a:lnTo>
                    <a:pt x="15987" y="8601"/>
                  </a:lnTo>
                  <a:lnTo>
                    <a:pt x="15987" y="10492"/>
                  </a:lnTo>
                  <a:cubicBezTo>
                    <a:pt x="15639" y="10617"/>
                    <a:pt x="15398" y="10938"/>
                    <a:pt x="15398" y="11322"/>
                  </a:cubicBezTo>
                  <a:cubicBezTo>
                    <a:pt x="15398" y="11705"/>
                    <a:pt x="15657" y="12044"/>
                    <a:pt x="16005" y="12151"/>
                  </a:cubicBezTo>
                  <a:lnTo>
                    <a:pt x="16005" y="14622"/>
                  </a:lnTo>
                  <a:lnTo>
                    <a:pt x="14176" y="14622"/>
                  </a:lnTo>
                  <a:cubicBezTo>
                    <a:pt x="14006" y="14622"/>
                    <a:pt x="13864" y="14756"/>
                    <a:pt x="13864" y="14935"/>
                  </a:cubicBezTo>
                  <a:lnTo>
                    <a:pt x="13864" y="19181"/>
                  </a:lnTo>
                  <a:cubicBezTo>
                    <a:pt x="13864" y="19359"/>
                    <a:pt x="14006" y="19493"/>
                    <a:pt x="14176" y="19493"/>
                  </a:cubicBezTo>
                  <a:lnTo>
                    <a:pt x="18422" y="19493"/>
                  </a:lnTo>
                  <a:cubicBezTo>
                    <a:pt x="18601" y="19493"/>
                    <a:pt x="18743" y="19359"/>
                    <a:pt x="18743" y="19181"/>
                  </a:cubicBezTo>
                  <a:lnTo>
                    <a:pt x="18743" y="16094"/>
                  </a:lnTo>
                  <a:cubicBezTo>
                    <a:pt x="18743" y="16014"/>
                    <a:pt x="18708" y="15934"/>
                    <a:pt x="18645" y="15871"/>
                  </a:cubicBezTo>
                  <a:lnTo>
                    <a:pt x="17486" y="14712"/>
                  </a:lnTo>
                  <a:cubicBezTo>
                    <a:pt x="17432" y="14649"/>
                    <a:pt x="17352" y="14622"/>
                    <a:pt x="17262" y="14622"/>
                  </a:cubicBezTo>
                  <a:lnTo>
                    <a:pt x="16593" y="14622"/>
                  </a:lnTo>
                  <a:lnTo>
                    <a:pt x="16593" y="12133"/>
                  </a:lnTo>
                  <a:cubicBezTo>
                    <a:pt x="16923" y="12008"/>
                    <a:pt x="17155" y="11687"/>
                    <a:pt x="17155" y="11322"/>
                  </a:cubicBezTo>
                  <a:cubicBezTo>
                    <a:pt x="17155" y="10938"/>
                    <a:pt x="16915" y="10617"/>
                    <a:pt x="16567" y="10492"/>
                  </a:cubicBezTo>
                  <a:lnTo>
                    <a:pt x="16567" y="8601"/>
                  </a:lnTo>
                  <a:lnTo>
                    <a:pt x="17816" y="8601"/>
                  </a:lnTo>
                  <a:cubicBezTo>
                    <a:pt x="17994" y="8601"/>
                    <a:pt x="18137" y="8449"/>
                    <a:pt x="18137" y="8279"/>
                  </a:cubicBezTo>
                  <a:lnTo>
                    <a:pt x="18137" y="3203"/>
                  </a:lnTo>
                  <a:lnTo>
                    <a:pt x="18137" y="2650"/>
                  </a:lnTo>
                  <a:lnTo>
                    <a:pt x="18137" y="706"/>
                  </a:lnTo>
                  <a:cubicBezTo>
                    <a:pt x="18137" y="545"/>
                    <a:pt x="18074" y="393"/>
                    <a:pt x="17985" y="277"/>
                  </a:cubicBezTo>
                  <a:cubicBezTo>
                    <a:pt x="17860" y="117"/>
                    <a:pt x="17655" y="1"/>
                    <a:pt x="1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0"/>
            <p:cNvGrpSpPr/>
            <p:nvPr/>
          </p:nvGrpSpPr>
          <p:grpSpPr>
            <a:xfrm>
              <a:off x="3194175" y="494625"/>
              <a:ext cx="458575" cy="476175"/>
              <a:chOff x="1736850" y="2824575"/>
              <a:chExt cx="458575" cy="476175"/>
            </a:xfrm>
          </p:grpSpPr>
          <p:sp>
            <p:nvSpPr>
              <p:cNvPr id="931" name="Google Shape;931;p60"/>
              <p:cNvSpPr/>
              <p:nvPr/>
            </p:nvSpPr>
            <p:spPr>
              <a:xfrm>
                <a:off x="1807100" y="2857150"/>
                <a:ext cx="237550" cy="13850"/>
              </a:xfrm>
              <a:custGeom>
                <a:avLst/>
                <a:gdLst/>
                <a:ahLst/>
                <a:cxnLst/>
                <a:rect l="l" t="t" r="r" b="b"/>
                <a:pathLst>
                  <a:path w="9502" h="554" extrusionOk="0">
                    <a:moveTo>
                      <a:pt x="277" y="0"/>
                    </a:moveTo>
                    <a:cubicBezTo>
                      <a:pt x="125" y="0"/>
                      <a:pt x="1" y="125"/>
                      <a:pt x="1" y="277"/>
                    </a:cubicBezTo>
                    <a:cubicBezTo>
                      <a:pt x="1" y="428"/>
                      <a:pt x="125" y="553"/>
                      <a:pt x="277" y="553"/>
                    </a:cubicBezTo>
                    <a:lnTo>
                      <a:pt x="9225" y="553"/>
                    </a:lnTo>
                    <a:cubicBezTo>
                      <a:pt x="9377" y="553"/>
                      <a:pt x="9501" y="428"/>
                      <a:pt x="9501" y="277"/>
                    </a:cubicBezTo>
                    <a:cubicBezTo>
                      <a:pt x="9501" y="125"/>
                      <a:pt x="9377" y="0"/>
                      <a:pt x="9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2061125" y="2855350"/>
                <a:ext cx="13850" cy="15200"/>
              </a:xfrm>
              <a:custGeom>
                <a:avLst/>
                <a:gdLst/>
                <a:ahLst/>
                <a:cxnLst/>
                <a:rect l="l" t="t" r="r" b="b"/>
                <a:pathLst>
                  <a:path w="554" h="608" extrusionOk="0">
                    <a:moveTo>
                      <a:pt x="277" y="1"/>
                    </a:moveTo>
                    <a:cubicBezTo>
                      <a:pt x="126" y="1"/>
                      <a:pt x="1" y="126"/>
                      <a:pt x="1" y="277"/>
                    </a:cubicBezTo>
                    <a:lnTo>
                      <a:pt x="1" y="322"/>
                    </a:lnTo>
                    <a:cubicBezTo>
                      <a:pt x="1" y="482"/>
                      <a:pt x="126" y="607"/>
                      <a:pt x="277" y="607"/>
                    </a:cubicBezTo>
                    <a:cubicBezTo>
                      <a:pt x="429" y="607"/>
                      <a:pt x="554" y="482"/>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2086100" y="2855350"/>
                <a:ext cx="14075" cy="15200"/>
              </a:xfrm>
              <a:custGeom>
                <a:avLst/>
                <a:gdLst/>
                <a:ahLst/>
                <a:cxnLst/>
                <a:rect l="l" t="t" r="r" b="b"/>
                <a:pathLst>
                  <a:path w="563" h="608" extrusionOk="0">
                    <a:moveTo>
                      <a:pt x="277" y="1"/>
                    </a:moveTo>
                    <a:cubicBezTo>
                      <a:pt x="126" y="1"/>
                      <a:pt x="1" y="126"/>
                      <a:pt x="1" y="277"/>
                    </a:cubicBezTo>
                    <a:lnTo>
                      <a:pt x="1" y="322"/>
                    </a:lnTo>
                    <a:cubicBezTo>
                      <a:pt x="1" y="482"/>
                      <a:pt x="126" y="607"/>
                      <a:pt x="277" y="607"/>
                    </a:cubicBezTo>
                    <a:cubicBezTo>
                      <a:pt x="438" y="607"/>
                      <a:pt x="563" y="482"/>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2111075" y="2855350"/>
                <a:ext cx="14075" cy="15200"/>
              </a:xfrm>
              <a:custGeom>
                <a:avLst/>
                <a:gdLst/>
                <a:ahLst/>
                <a:cxnLst/>
                <a:rect l="l" t="t" r="r" b="b"/>
                <a:pathLst>
                  <a:path w="563" h="608" extrusionOk="0">
                    <a:moveTo>
                      <a:pt x="286" y="1"/>
                    </a:moveTo>
                    <a:cubicBezTo>
                      <a:pt x="126" y="1"/>
                      <a:pt x="1" y="126"/>
                      <a:pt x="1" y="277"/>
                    </a:cubicBezTo>
                    <a:lnTo>
                      <a:pt x="1" y="322"/>
                    </a:lnTo>
                    <a:cubicBezTo>
                      <a:pt x="1" y="482"/>
                      <a:pt x="126" y="607"/>
                      <a:pt x="286" y="607"/>
                    </a:cubicBezTo>
                    <a:cubicBezTo>
                      <a:pt x="438" y="607"/>
                      <a:pt x="563" y="482"/>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1809550" y="2927625"/>
                <a:ext cx="41300" cy="14075"/>
              </a:xfrm>
              <a:custGeom>
                <a:avLst/>
                <a:gdLst/>
                <a:ahLst/>
                <a:cxnLst/>
                <a:rect l="l" t="t" r="r" b="b"/>
                <a:pathLst>
                  <a:path w="1652" h="563" extrusionOk="0">
                    <a:moveTo>
                      <a:pt x="277" y="0"/>
                    </a:moveTo>
                    <a:cubicBezTo>
                      <a:pt x="126" y="0"/>
                      <a:pt x="1" y="125"/>
                      <a:pt x="1" y="286"/>
                    </a:cubicBezTo>
                    <a:cubicBezTo>
                      <a:pt x="1" y="437"/>
                      <a:pt x="126" y="562"/>
                      <a:pt x="277" y="562"/>
                    </a:cubicBezTo>
                    <a:lnTo>
                      <a:pt x="1375" y="562"/>
                    </a:lnTo>
                    <a:cubicBezTo>
                      <a:pt x="1526" y="562"/>
                      <a:pt x="1651" y="437"/>
                      <a:pt x="1651" y="286"/>
                    </a:cubicBezTo>
                    <a:cubicBezTo>
                      <a:pt x="1651" y="125"/>
                      <a:pt x="1526" y="0"/>
                      <a:pt x="1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1809550" y="2960175"/>
                <a:ext cx="109100" cy="13850"/>
              </a:xfrm>
              <a:custGeom>
                <a:avLst/>
                <a:gdLst/>
                <a:ahLst/>
                <a:cxnLst/>
                <a:rect l="l" t="t" r="r" b="b"/>
                <a:pathLst>
                  <a:path w="4364" h="554" extrusionOk="0">
                    <a:moveTo>
                      <a:pt x="277" y="1"/>
                    </a:moveTo>
                    <a:cubicBezTo>
                      <a:pt x="126" y="1"/>
                      <a:pt x="1" y="126"/>
                      <a:pt x="1" y="277"/>
                    </a:cubicBezTo>
                    <a:cubicBezTo>
                      <a:pt x="1" y="438"/>
                      <a:pt x="126" y="554"/>
                      <a:pt x="277" y="554"/>
                    </a:cubicBezTo>
                    <a:lnTo>
                      <a:pt x="4078" y="554"/>
                    </a:lnTo>
                    <a:cubicBezTo>
                      <a:pt x="4238" y="554"/>
                      <a:pt x="4363" y="438"/>
                      <a:pt x="4363" y="277"/>
                    </a:cubicBezTo>
                    <a:cubicBezTo>
                      <a:pt x="4363" y="126"/>
                      <a:pt x="4238" y="1"/>
                      <a:pt x="4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1809550" y="2983150"/>
                <a:ext cx="313150" cy="13850"/>
              </a:xfrm>
              <a:custGeom>
                <a:avLst/>
                <a:gdLst/>
                <a:ahLst/>
                <a:cxnLst/>
                <a:rect l="l" t="t" r="r" b="b"/>
                <a:pathLst>
                  <a:path w="12526" h="554" extrusionOk="0">
                    <a:moveTo>
                      <a:pt x="277" y="0"/>
                    </a:moveTo>
                    <a:cubicBezTo>
                      <a:pt x="126" y="0"/>
                      <a:pt x="1" y="125"/>
                      <a:pt x="1" y="277"/>
                    </a:cubicBezTo>
                    <a:cubicBezTo>
                      <a:pt x="1" y="429"/>
                      <a:pt x="126" y="554"/>
                      <a:pt x="277" y="554"/>
                    </a:cubicBezTo>
                    <a:lnTo>
                      <a:pt x="12249" y="554"/>
                    </a:lnTo>
                    <a:cubicBezTo>
                      <a:pt x="12401" y="554"/>
                      <a:pt x="12526" y="429"/>
                      <a:pt x="12526" y="277"/>
                    </a:cubicBezTo>
                    <a:cubicBezTo>
                      <a:pt x="12526" y="125"/>
                      <a:pt x="12401" y="0"/>
                      <a:pt x="12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1934900" y="2960175"/>
                <a:ext cx="45525" cy="13850"/>
              </a:xfrm>
              <a:custGeom>
                <a:avLst/>
                <a:gdLst/>
                <a:ahLst/>
                <a:cxnLst/>
                <a:rect l="l" t="t" r="r" b="b"/>
                <a:pathLst>
                  <a:path w="1821" h="554" extrusionOk="0">
                    <a:moveTo>
                      <a:pt x="277" y="1"/>
                    </a:moveTo>
                    <a:cubicBezTo>
                      <a:pt x="125" y="1"/>
                      <a:pt x="0" y="126"/>
                      <a:pt x="0" y="277"/>
                    </a:cubicBezTo>
                    <a:cubicBezTo>
                      <a:pt x="0" y="438"/>
                      <a:pt x="125" y="554"/>
                      <a:pt x="277" y="554"/>
                    </a:cubicBezTo>
                    <a:lnTo>
                      <a:pt x="1544" y="554"/>
                    </a:lnTo>
                    <a:cubicBezTo>
                      <a:pt x="1695" y="554"/>
                      <a:pt x="1820" y="438"/>
                      <a:pt x="1820" y="277"/>
                    </a:cubicBezTo>
                    <a:cubicBezTo>
                      <a:pt x="1820" y="126"/>
                      <a:pt x="1695" y="1"/>
                      <a:pt x="1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1995100" y="2960175"/>
                <a:ext cx="127600" cy="13850"/>
              </a:xfrm>
              <a:custGeom>
                <a:avLst/>
                <a:gdLst/>
                <a:ahLst/>
                <a:cxnLst/>
                <a:rect l="l" t="t" r="r" b="b"/>
                <a:pathLst>
                  <a:path w="5104" h="554" extrusionOk="0">
                    <a:moveTo>
                      <a:pt x="278" y="1"/>
                    </a:moveTo>
                    <a:cubicBezTo>
                      <a:pt x="126" y="1"/>
                      <a:pt x="1" y="126"/>
                      <a:pt x="1" y="277"/>
                    </a:cubicBezTo>
                    <a:cubicBezTo>
                      <a:pt x="1" y="438"/>
                      <a:pt x="126" y="554"/>
                      <a:pt x="278" y="554"/>
                    </a:cubicBezTo>
                    <a:lnTo>
                      <a:pt x="4827" y="554"/>
                    </a:lnTo>
                    <a:cubicBezTo>
                      <a:pt x="4979" y="554"/>
                      <a:pt x="5104" y="438"/>
                      <a:pt x="5104" y="277"/>
                    </a:cubicBezTo>
                    <a:cubicBezTo>
                      <a:pt x="5104" y="126"/>
                      <a:pt x="4979" y="1"/>
                      <a:pt x="48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1769400"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1787925" y="3208625"/>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7" y="607"/>
                      <a:pt x="562" y="48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1769400" y="3231600"/>
                <a:ext cx="32600" cy="14075"/>
              </a:xfrm>
              <a:custGeom>
                <a:avLst/>
                <a:gdLst/>
                <a:ahLst/>
                <a:cxnLst/>
                <a:rect l="l" t="t" r="r" b="b"/>
                <a:pathLst>
                  <a:path w="1304" h="563" extrusionOk="0">
                    <a:moveTo>
                      <a:pt x="277" y="0"/>
                    </a:moveTo>
                    <a:cubicBezTo>
                      <a:pt x="126" y="0"/>
                      <a:pt x="1" y="125"/>
                      <a:pt x="1" y="286"/>
                    </a:cubicBezTo>
                    <a:cubicBezTo>
                      <a:pt x="1" y="438"/>
                      <a:pt x="126" y="562"/>
                      <a:pt x="277" y="562"/>
                    </a:cubicBezTo>
                    <a:lnTo>
                      <a:pt x="1018" y="562"/>
                    </a:lnTo>
                    <a:cubicBezTo>
                      <a:pt x="1178" y="562"/>
                      <a:pt x="1303" y="438"/>
                      <a:pt x="1303" y="286"/>
                    </a:cubicBezTo>
                    <a:cubicBezTo>
                      <a:pt x="1303" y="125"/>
                      <a:pt x="1178" y="0"/>
                      <a:pt x="1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1769400" y="3249450"/>
                <a:ext cx="63375" cy="13850"/>
              </a:xfrm>
              <a:custGeom>
                <a:avLst/>
                <a:gdLst/>
                <a:ahLst/>
                <a:cxnLst/>
                <a:rect l="l" t="t" r="r" b="b"/>
                <a:pathLst>
                  <a:path w="2535" h="554" extrusionOk="0">
                    <a:moveTo>
                      <a:pt x="277" y="0"/>
                    </a:moveTo>
                    <a:cubicBezTo>
                      <a:pt x="126" y="0"/>
                      <a:pt x="1" y="125"/>
                      <a:pt x="1" y="277"/>
                    </a:cubicBezTo>
                    <a:cubicBezTo>
                      <a:pt x="1" y="428"/>
                      <a:pt x="126" y="553"/>
                      <a:pt x="277" y="553"/>
                    </a:cubicBezTo>
                    <a:lnTo>
                      <a:pt x="2258" y="553"/>
                    </a:lnTo>
                    <a:cubicBezTo>
                      <a:pt x="2410" y="553"/>
                      <a:pt x="2534" y="428"/>
                      <a:pt x="2534" y="277"/>
                    </a:cubicBezTo>
                    <a:cubicBezTo>
                      <a:pt x="2534" y="125"/>
                      <a:pt x="2410"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1933775"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1952300" y="3208625"/>
                <a:ext cx="14075" cy="15200"/>
              </a:xfrm>
              <a:custGeom>
                <a:avLst/>
                <a:gdLst/>
                <a:ahLst/>
                <a:cxnLst/>
                <a:rect l="l" t="t" r="r" b="b"/>
                <a:pathLst>
                  <a:path w="563" h="608" extrusionOk="0">
                    <a:moveTo>
                      <a:pt x="286" y="1"/>
                    </a:moveTo>
                    <a:cubicBezTo>
                      <a:pt x="125" y="1"/>
                      <a:pt x="0" y="126"/>
                      <a:pt x="0" y="277"/>
                    </a:cubicBezTo>
                    <a:lnTo>
                      <a:pt x="0" y="331"/>
                    </a:lnTo>
                    <a:cubicBezTo>
                      <a:pt x="0" y="482"/>
                      <a:pt x="125" y="607"/>
                      <a:pt x="286" y="607"/>
                    </a:cubicBezTo>
                    <a:cubicBezTo>
                      <a:pt x="437" y="607"/>
                      <a:pt x="562" y="48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1933775" y="3231600"/>
                <a:ext cx="32600" cy="14075"/>
              </a:xfrm>
              <a:custGeom>
                <a:avLst/>
                <a:gdLst/>
                <a:ahLst/>
                <a:cxnLst/>
                <a:rect l="l" t="t" r="r" b="b"/>
                <a:pathLst>
                  <a:path w="1304" h="563" extrusionOk="0">
                    <a:moveTo>
                      <a:pt x="286" y="0"/>
                    </a:moveTo>
                    <a:cubicBezTo>
                      <a:pt x="126" y="0"/>
                      <a:pt x="1" y="125"/>
                      <a:pt x="1" y="286"/>
                    </a:cubicBezTo>
                    <a:cubicBezTo>
                      <a:pt x="1" y="438"/>
                      <a:pt x="126" y="562"/>
                      <a:pt x="286" y="562"/>
                    </a:cubicBezTo>
                    <a:lnTo>
                      <a:pt x="1027" y="562"/>
                    </a:lnTo>
                    <a:cubicBezTo>
                      <a:pt x="1178" y="562"/>
                      <a:pt x="1303" y="438"/>
                      <a:pt x="1303" y="286"/>
                    </a:cubicBezTo>
                    <a:cubicBezTo>
                      <a:pt x="1303" y="125"/>
                      <a:pt x="1178" y="0"/>
                      <a:pt x="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1933775" y="3249450"/>
                <a:ext cx="63375" cy="13850"/>
              </a:xfrm>
              <a:custGeom>
                <a:avLst/>
                <a:gdLst/>
                <a:ahLst/>
                <a:cxnLst/>
                <a:rect l="l" t="t" r="r" b="b"/>
                <a:pathLst>
                  <a:path w="2535" h="554" extrusionOk="0">
                    <a:moveTo>
                      <a:pt x="286" y="0"/>
                    </a:moveTo>
                    <a:cubicBezTo>
                      <a:pt x="126" y="0"/>
                      <a:pt x="1" y="125"/>
                      <a:pt x="1" y="277"/>
                    </a:cubicBezTo>
                    <a:cubicBezTo>
                      <a:pt x="1" y="428"/>
                      <a:pt x="126"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1736850" y="2824575"/>
                <a:ext cx="458575" cy="476175"/>
              </a:xfrm>
              <a:custGeom>
                <a:avLst/>
                <a:gdLst/>
                <a:ahLst/>
                <a:cxnLst/>
                <a:rect l="l" t="t" r="r" b="b"/>
                <a:pathLst>
                  <a:path w="18343" h="19047" extrusionOk="0">
                    <a:moveTo>
                      <a:pt x="2570" y="10742"/>
                    </a:moveTo>
                    <a:cubicBezTo>
                      <a:pt x="2721" y="10742"/>
                      <a:pt x="2846" y="10858"/>
                      <a:pt x="2846" y="11009"/>
                    </a:cubicBezTo>
                    <a:cubicBezTo>
                      <a:pt x="2846" y="11161"/>
                      <a:pt x="2721" y="11286"/>
                      <a:pt x="2570" y="11286"/>
                    </a:cubicBezTo>
                    <a:cubicBezTo>
                      <a:pt x="2418" y="11286"/>
                      <a:pt x="2293" y="11161"/>
                      <a:pt x="2293" y="11009"/>
                    </a:cubicBezTo>
                    <a:cubicBezTo>
                      <a:pt x="2293" y="10858"/>
                      <a:pt x="2418" y="10742"/>
                      <a:pt x="2570" y="10742"/>
                    </a:cubicBezTo>
                    <a:close/>
                    <a:moveTo>
                      <a:pt x="15719" y="10742"/>
                    </a:moveTo>
                    <a:cubicBezTo>
                      <a:pt x="15871" y="10742"/>
                      <a:pt x="15996" y="10858"/>
                      <a:pt x="15996" y="11009"/>
                    </a:cubicBezTo>
                    <a:cubicBezTo>
                      <a:pt x="15996" y="11161"/>
                      <a:pt x="15871" y="11286"/>
                      <a:pt x="15719" y="11286"/>
                    </a:cubicBezTo>
                    <a:cubicBezTo>
                      <a:pt x="15568" y="11286"/>
                      <a:pt x="15452" y="11161"/>
                      <a:pt x="15452" y="11009"/>
                    </a:cubicBezTo>
                    <a:cubicBezTo>
                      <a:pt x="15452" y="10858"/>
                      <a:pt x="15568" y="10742"/>
                      <a:pt x="15719" y="10742"/>
                    </a:cubicBezTo>
                    <a:close/>
                    <a:moveTo>
                      <a:pt x="3515" y="14426"/>
                    </a:moveTo>
                    <a:lnTo>
                      <a:pt x="4630" y="15532"/>
                    </a:lnTo>
                    <a:lnTo>
                      <a:pt x="4630" y="18494"/>
                    </a:lnTo>
                    <a:lnTo>
                      <a:pt x="562" y="18494"/>
                    </a:lnTo>
                    <a:lnTo>
                      <a:pt x="562" y="14426"/>
                    </a:lnTo>
                    <a:close/>
                    <a:moveTo>
                      <a:pt x="16665" y="14426"/>
                    </a:moveTo>
                    <a:lnTo>
                      <a:pt x="17780" y="15532"/>
                    </a:lnTo>
                    <a:lnTo>
                      <a:pt x="17780" y="18494"/>
                    </a:lnTo>
                    <a:lnTo>
                      <a:pt x="13712" y="18494"/>
                    </a:lnTo>
                    <a:lnTo>
                      <a:pt x="13712" y="14426"/>
                    </a:lnTo>
                    <a:close/>
                    <a:moveTo>
                      <a:pt x="1517" y="1"/>
                    </a:moveTo>
                    <a:cubicBezTo>
                      <a:pt x="1000" y="1"/>
                      <a:pt x="580" y="420"/>
                      <a:pt x="580" y="946"/>
                    </a:cubicBezTo>
                    <a:lnTo>
                      <a:pt x="580" y="8128"/>
                    </a:lnTo>
                    <a:cubicBezTo>
                      <a:pt x="580" y="8449"/>
                      <a:pt x="839" y="8708"/>
                      <a:pt x="1160" y="8708"/>
                    </a:cubicBezTo>
                    <a:lnTo>
                      <a:pt x="2293" y="8708"/>
                    </a:lnTo>
                    <a:lnTo>
                      <a:pt x="2293" y="10233"/>
                    </a:lnTo>
                    <a:cubicBezTo>
                      <a:pt x="1972" y="10340"/>
                      <a:pt x="1740" y="10652"/>
                      <a:pt x="1740" y="11009"/>
                    </a:cubicBezTo>
                    <a:cubicBezTo>
                      <a:pt x="1740" y="11384"/>
                      <a:pt x="1981" y="11696"/>
                      <a:pt x="2311" y="11803"/>
                    </a:cubicBezTo>
                    <a:lnTo>
                      <a:pt x="2311" y="13864"/>
                    </a:lnTo>
                    <a:lnTo>
                      <a:pt x="277" y="13864"/>
                    </a:lnTo>
                    <a:cubicBezTo>
                      <a:pt x="125" y="13864"/>
                      <a:pt x="0" y="13989"/>
                      <a:pt x="0" y="14140"/>
                    </a:cubicBezTo>
                    <a:lnTo>
                      <a:pt x="0" y="18770"/>
                    </a:lnTo>
                    <a:cubicBezTo>
                      <a:pt x="0" y="18922"/>
                      <a:pt x="125" y="19047"/>
                      <a:pt x="277" y="19047"/>
                    </a:cubicBezTo>
                    <a:lnTo>
                      <a:pt x="4907" y="19047"/>
                    </a:lnTo>
                    <a:cubicBezTo>
                      <a:pt x="5059" y="19047"/>
                      <a:pt x="5184" y="18922"/>
                      <a:pt x="5184" y="18770"/>
                    </a:cubicBezTo>
                    <a:lnTo>
                      <a:pt x="5184" y="15416"/>
                    </a:lnTo>
                    <a:cubicBezTo>
                      <a:pt x="5184" y="15345"/>
                      <a:pt x="5157" y="15273"/>
                      <a:pt x="5103" y="15220"/>
                    </a:cubicBezTo>
                    <a:lnTo>
                      <a:pt x="3828" y="13944"/>
                    </a:lnTo>
                    <a:cubicBezTo>
                      <a:pt x="3774" y="13891"/>
                      <a:pt x="3703" y="13864"/>
                      <a:pt x="3631" y="13864"/>
                    </a:cubicBezTo>
                    <a:lnTo>
                      <a:pt x="2873" y="13864"/>
                    </a:lnTo>
                    <a:lnTo>
                      <a:pt x="2873" y="11785"/>
                    </a:lnTo>
                    <a:cubicBezTo>
                      <a:pt x="3185" y="11669"/>
                      <a:pt x="3399" y="11366"/>
                      <a:pt x="3399" y="11009"/>
                    </a:cubicBezTo>
                    <a:cubicBezTo>
                      <a:pt x="3399" y="10652"/>
                      <a:pt x="3167" y="10340"/>
                      <a:pt x="2846" y="10233"/>
                    </a:cubicBezTo>
                    <a:lnTo>
                      <a:pt x="2846" y="8708"/>
                    </a:lnTo>
                    <a:lnTo>
                      <a:pt x="8886" y="8708"/>
                    </a:lnTo>
                    <a:lnTo>
                      <a:pt x="8886" y="13864"/>
                    </a:lnTo>
                    <a:lnTo>
                      <a:pt x="6852" y="13864"/>
                    </a:lnTo>
                    <a:cubicBezTo>
                      <a:pt x="6700" y="13864"/>
                      <a:pt x="6575" y="13989"/>
                      <a:pt x="6575" y="14140"/>
                    </a:cubicBezTo>
                    <a:lnTo>
                      <a:pt x="6575" y="18770"/>
                    </a:lnTo>
                    <a:cubicBezTo>
                      <a:pt x="6575" y="18922"/>
                      <a:pt x="6700" y="19047"/>
                      <a:pt x="6852" y="19047"/>
                    </a:cubicBezTo>
                    <a:lnTo>
                      <a:pt x="7913" y="19047"/>
                    </a:lnTo>
                    <a:cubicBezTo>
                      <a:pt x="8074" y="19047"/>
                      <a:pt x="8199" y="18922"/>
                      <a:pt x="8199" y="18770"/>
                    </a:cubicBezTo>
                    <a:cubicBezTo>
                      <a:pt x="8199" y="18619"/>
                      <a:pt x="8074" y="18494"/>
                      <a:pt x="7913" y="18494"/>
                    </a:cubicBezTo>
                    <a:lnTo>
                      <a:pt x="7137" y="18494"/>
                    </a:lnTo>
                    <a:lnTo>
                      <a:pt x="7137" y="14426"/>
                    </a:lnTo>
                    <a:lnTo>
                      <a:pt x="10090" y="14426"/>
                    </a:lnTo>
                    <a:lnTo>
                      <a:pt x="11205" y="15532"/>
                    </a:lnTo>
                    <a:lnTo>
                      <a:pt x="11205" y="18494"/>
                    </a:lnTo>
                    <a:lnTo>
                      <a:pt x="9055" y="18494"/>
                    </a:lnTo>
                    <a:cubicBezTo>
                      <a:pt x="8904" y="18494"/>
                      <a:pt x="8779" y="18619"/>
                      <a:pt x="8779" y="18770"/>
                    </a:cubicBezTo>
                    <a:cubicBezTo>
                      <a:pt x="8779" y="18922"/>
                      <a:pt x="8904" y="19047"/>
                      <a:pt x="9055" y="19047"/>
                    </a:cubicBezTo>
                    <a:lnTo>
                      <a:pt x="11482" y="19047"/>
                    </a:lnTo>
                    <a:cubicBezTo>
                      <a:pt x="11633" y="19047"/>
                      <a:pt x="11758" y="18922"/>
                      <a:pt x="11758" y="18770"/>
                    </a:cubicBezTo>
                    <a:lnTo>
                      <a:pt x="11758" y="15416"/>
                    </a:lnTo>
                    <a:cubicBezTo>
                      <a:pt x="11758" y="15345"/>
                      <a:pt x="11732" y="15273"/>
                      <a:pt x="11678" y="15220"/>
                    </a:cubicBezTo>
                    <a:lnTo>
                      <a:pt x="10402" y="13944"/>
                    </a:lnTo>
                    <a:cubicBezTo>
                      <a:pt x="10349" y="13891"/>
                      <a:pt x="10277" y="13864"/>
                      <a:pt x="10206" y="13864"/>
                    </a:cubicBezTo>
                    <a:lnTo>
                      <a:pt x="9448" y="13864"/>
                    </a:lnTo>
                    <a:lnTo>
                      <a:pt x="9448" y="8708"/>
                    </a:lnTo>
                    <a:lnTo>
                      <a:pt x="12062" y="8708"/>
                    </a:lnTo>
                    <a:cubicBezTo>
                      <a:pt x="12213" y="8708"/>
                      <a:pt x="12338" y="8583"/>
                      <a:pt x="12338" y="8431"/>
                    </a:cubicBezTo>
                    <a:cubicBezTo>
                      <a:pt x="12338" y="8279"/>
                      <a:pt x="12213" y="8154"/>
                      <a:pt x="12062" y="8154"/>
                    </a:cubicBezTo>
                    <a:lnTo>
                      <a:pt x="1160" y="8154"/>
                    </a:lnTo>
                    <a:cubicBezTo>
                      <a:pt x="1142" y="8154"/>
                      <a:pt x="1133" y="8137"/>
                      <a:pt x="1133" y="8128"/>
                    </a:cubicBezTo>
                    <a:lnTo>
                      <a:pt x="1133" y="3069"/>
                    </a:lnTo>
                    <a:lnTo>
                      <a:pt x="17200" y="3069"/>
                    </a:lnTo>
                    <a:lnTo>
                      <a:pt x="17200" y="8128"/>
                    </a:lnTo>
                    <a:cubicBezTo>
                      <a:pt x="17200" y="8137"/>
                      <a:pt x="17191" y="8154"/>
                      <a:pt x="17182" y="8154"/>
                    </a:cubicBezTo>
                    <a:lnTo>
                      <a:pt x="13195" y="8154"/>
                    </a:lnTo>
                    <a:cubicBezTo>
                      <a:pt x="13043" y="8154"/>
                      <a:pt x="12918" y="8279"/>
                      <a:pt x="12918" y="8431"/>
                    </a:cubicBezTo>
                    <a:cubicBezTo>
                      <a:pt x="12918" y="8583"/>
                      <a:pt x="13043" y="8708"/>
                      <a:pt x="13195" y="8708"/>
                    </a:cubicBezTo>
                    <a:lnTo>
                      <a:pt x="15443" y="8708"/>
                    </a:lnTo>
                    <a:lnTo>
                      <a:pt x="15443" y="10233"/>
                    </a:lnTo>
                    <a:cubicBezTo>
                      <a:pt x="15122" y="10340"/>
                      <a:pt x="14890" y="10652"/>
                      <a:pt x="14890" y="11009"/>
                    </a:cubicBezTo>
                    <a:cubicBezTo>
                      <a:pt x="14890" y="11384"/>
                      <a:pt x="15131" y="11696"/>
                      <a:pt x="15470" y="11803"/>
                    </a:cubicBezTo>
                    <a:lnTo>
                      <a:pt x="15470" y="13864"/>
                    </a:lnTo>
                    <a:lnTo>
                      <a:pt x="13436" y="13864"/>
                    </a:lnTo>
                    <a:cubicBezTo>
                      <a:pt x="13275" y="13864"/>
                      <a:pt x="13150" y="13989"/>
                      <a:pt x="13150" y="14140"/>
                    </a:cubicBezTo>
                    <a:lnTo>
                      <a:pt x="13150" y="18770"/>
                    </a:lnTo>
                    <a:cubicBezTo>
                      <a:pt x="13150" y="18922"/>
                      <a:pt x="13275" y="19047"/>
                      <a:pt x="13436" y="19047"/>
                    </a:cubicBezTo>
                    <a:lnTo>
                      <a:pt x="18057" y="19047"/>
                    </a:lnTo>
                    <a:cubicBezTo>
                      <a:pt x="18217" y="19047"/>
                      <a:pt x="18342" y="18922"/>
                      <a:pt x="18342" y="18770"/>
                    </a:cubicBezTo>
                    <a:lnTo>
                      <a:pt x="18342" y="15416"/>
                    </a:lnTo>
                    <a:cubicBezTo>
                      <a:pt x="18342" y="15345"/>
                      <a:pt x="18306" y="15273"/>
                      <a:pt x="18253" y="15220"/>
                    </a:cubicBezTo>
                    <a:lnTo>
                      <a:pt x="16977" y="13944"/>
                    </a:lnTo>
                    <a:cubicBezTo>
                      <a:pt x="16933" y="13891"/>
                      <a:pt x="16861" y="13864"/>
                      <a:pt x="16781" y="13864"/>
                    </a:cubicBezTo>
                    <a:lnTo>
                      <a:pt x="16023" y="13864"/>
                    </a:lnTo>
                    <a:lnTo>
                      <a:pt x="16023" y="11785"/>
                    </a:lnTo>
                    <a:cubicBezTo>
                      <a:pt x="16335" y="11669"/>
                      <a:pt x="16558" y="11366"/>
                      <a:pt x="16558" y="11009"/>
                    </a:cubicBezTo>
                    <a:cubicBezTo>
                      <a:pt x="16558" y="10652"/>
                      <a:pt x="16326" y="10340"/>
                      <a:pt x="16005" y="10233"/>
                    </a:cubicBezTo>
                    <a:lnTo>
                      <a:pt x="16005" y="8708"/>
                    </a:lnTo>
                    <a:lnTo>
                      <a:pt x="17182" y="8708"/>
                    </a:lnTo>
                    <a:cubicBezTo>
                      <a:pt x="17504" y="8708"/>
                      <a:pt x="17762" y="8449"/>
                      <a:pt x="17762" y="8128"/>
                    </a:cubicBezTo>
                    <a:lnTo>
                      <a:pt x="17762" y="946"/>
                    </a:lnTo>
                    <a:cubicBezTo>
                      <a:pt x="17762" y="420"/>
                      <a:pt x="17343" y="1"/>
                      <a:pt x="16817" y="1"/>
                    </a:cubicBezTo>
                    <a:lnTo>
                      <a:pt x="3703" y="1"/>
                    </a:lnTo>
                    <a:cubicBezTo>
                      <a:pt x="3542" y="1"/>
                      <a:pt x="3417" y="126"/>
                      <a:pt x="3417" y="277"/>
                    </a:cubicBezTo>
                    <a:cubicBezTo>
                      <a:pt x="3417" y="438"/>
                      <a:pt x="3542" y="563"/>
                      <a:pt x="3703" y="563"/>
                    </a:cubicBezTo>
                    <a:lnTo>
                      <a:pt x="16817" y="563"/>
                    </a:lnTo>
                    <a:cubicBezTo>
                      <a:pt x="17031" y="563"/>
                      <a:pt x="17200" y="732"/>
                      <a:pt x="17200" y="946"/>
                    </a:cubicBezTo>
                    <a:lnTo>
                      <a:pt x="17200" y="2507"/>
                    </a:lnTo>
                    <a:lnTo>
                      <a:pt x="1133" y="2507"/>
                    </a:lnTo>
                    <a:lnTo>
                      <a:pt x="1133" y="946"/>
                    </a:lnTo>
                    <a:cubicBezTo>
                      <a:pt x="1133" y="732"/>
                      <a:pt x="1303" y="563"/>
                      <a:pt x="1517" y="563"/>
                    </a:cubicBezTo>
                    <a:lnTo>
                      <a:pt x="2561" y="563"/>
                    </a:lnTo>
                    <a:cubicBezTo>
                      <a:pt x="2712" y="563"/>
                      <a:pt x="2837" y="438"/>
                      <a:pt x="2837" y="277"/>
                    </a:cubicBezTo>
                    <a:cubicBezTo>
                      <a:pt x="2837" y="126"/>
                      <a:pt x="2712"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2098150" y="3208625"/>
                <a:ext cx="13850" cy="15200"/>
              </a:xfrm>
              <a:custGeom>
                <a:avLst/>
                <a:gdLst/>
                <a:ahLst/>
                <a:cxnLst/>
                <a:rect l="l" t="t" r="r" b="b"/>
                <a:pathLst>
                  <a:path w="554" h="608" extrusionOk="0">
                    <a:moveTo>
                      <a:pt x="277" y="1"/>
                    </a:moveTo>
                    <a:cubicBezTo>
                      <a:pt x="125" y="1"/>
                      <a:pt x="1" y="126"/>
                      <a:pt x="1" y="277"/>
                    </a:cubicBezTo>
                    <a:lnTo>
                      <a:pt x="1" y="331"/>
                    </a:lnTo>
                    <a:cubicBezTo>
                      <a:pt x="1" y="482"/>
                      <a:pt x="125"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2116650" y="3208625"/>
                <a:ext cx="14075" cy="15200"/>
              </a:xfrm>
              <a:custGeom>
                <a:avLst/>
                <a:gdLst/>
                <a:ahLst/>
                <a:cxnLst/>
                <a:rect l="l" t="t" r="r" b="b"/>
                <a:pathLst>
                  <a:path w="563" h="608" extrusionOk="0">
                    <a:moveTo>
                      <a:pt x="286" y="1"/>
                    </a:moveTo>
                    <a:cubicBezTo>
                      <a:pt x="126" y="1"/>
                      <a:pt x="1" y="126"/>
                      <a:pt x="1" y="277"/>
                    </a:cubicBezTo>
                    <a:lnTo>
                      <a:pt x="1" y="331"/>
                    </a:lnTo>
                    <a:cubicBezTo>
                      <a:pt x="1" y="482"/>
                      <a:pt x="126" y="607"/>
                      <a:pt x="286" y="607"/>
                    </a:cubicBezTo>
                    <a:cubicBezTo>
                      <a:pt x="438" y="607"/>
                      <a:pt x="563" y="482"/>
                      <a:pt x="563" y="331"/>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2098150" y="3231600"/>
                <a:ext cx="32575" cy="14075"/>
              </a:xfrm>
              <a:custGeom>
                <a:avLst/>
                <a:gdLst/>
                <a:ahLst/>
                <a:cxnLst/>
                <a:rect l="l" t="t" r="r" b="b"/>
                <a:pathLst>
                  <a:path w="1303" h="563" extrusionOk="0">
                    <a:moveTo>
                      <a:pt x="286" y="0"/>
                    </a:moveTo>
                    <a:cubicBezTo>
                      <a:pt x="125" y="0"/>
                      <a:pt x="1" y="125"/>
                      <a:pt x="1" y="286"/>
                    </a:cubicBezTo>
                    <a:cubicBezTo>
                      <a:pt x="1" y="438"/>
                      <a:pt x="125" y="562"/>
                      <a:pt x="286" y="562"/>
                    </a:cubicBezTo>
                    <a:lnTo>
                      <a:pt x="1026" y="562"/>
                    </a:lnTo>
                    <a:cubicBezTo>
                      <a:pt x="1178" y="562"/>
                      <a:pt x="1303" y="438"/>
                      <a:pt x="1303" y="286"/>
                    </a:cubicBezTo>
                    <a:cubicBezTo>
                      <a:pt x="1303" y="125"/>
                      <a:pt x="1178" y="0"/>
                      <a:pt x="1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2098150" y="3249450"/>
                <a:ext cx="63375" cy="13850"/>
              </a:xfrm>
              <a:custGeom>
                <a:avLst/>
                <a:gdLst/>
                <a:ahLst/>
                <a:cxnLst/>
                <a:rect l="l" t="t" r="r" b="b"/>
                <a:pathLst>
                  <a:path w="2535" h="554" extrusionOk="0">
                    <a:moveTo>
                      <a:pt x="286" y="0"/>
                    </a:moveTo>
                    <a:cubicBezTo>
                      <a:pt x="125" y="0"/>
                      <a:pt x="1" y="125"/>
                      <a:pt x="1" y="277"/>
                    </a:cubicBezTo>
                    <a:cubicBezTo>
                      <a:pt x="1" y="428"/>
                      <a:pt x="125"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60"/>
          <p:cNvSpPr/>
          <p:nvPr/>
        </p:nvSpPr>
        <p:spPr>
          <a:xfrm rot="-448633">
            <a:off x="674619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t>
            </a:r>
            <a:r>
              <a:rPr lang="en" dirty="0">
                <a:solidFill>
                  <a:schemeClr val="tx1"/>
                </a:solidFill>
              </a:rPr>
              <a:t>Mark Twain</a:t>
            </a:r>
            <a:endParaRPr dirty="0">
              <a:solidFill>
                <a:schemeClr val="tx1"/>
              </a:solidFill>
            </a:endParaRPr>
          </a:p>
        </p:txBody>
      </p:sp>
      <p:sp>
        <p:nvSpPr>
          <p:cNvPr id="955" name="Google Shape;955;p60"/>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is like garbage. You’d better know what you are going to do with it before you collect 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1058950" y="333390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94" name="Google Shape;394;p45"/>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95" name="Google Shape;395;p45"/>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Cached data typically includes </a:t>
            </a:r>
            <a:r>
              <a:rPr lang="en-US" b="1" dirty="0">
                <a:solidFill>
                  <a:schemeClr val="accent1"/>
                </a:solidFill>
              </a:rPr>
              <a:t>multimedia</a:t>
            </a:r>
            <a:r>
              <a:rPr lang="en-US" dirty="0"/>
              <a:t> such as images, files, and scripts, which are automatically stored on a device the first time a user opens an application or visits a website.</a:t>
            </a:r>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1279924" y="3602427"/>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US" dirty="0"/>
              <a:t>          Details of Caching</a:t>
            </a:r>
            <a:endParaRPr lang="en-US"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181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descr="Wavy digital patterns"/>
          <p:cNvPicPr preferRelativeResize="0">
            <a:picLocks noGrp="1"/>
          </p:cNvPicPr>
          <p:nvPr>
            <p:ph type="pic" idx="2"/>
          </p:nvPr>
        </p:nvPicPr>
        <p:blipFill>
          <a:blip r:embed="rId3"/>
          <a:srcRect l="14564" r="1456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Knowing how to cache data is </a:t>
            </a:r>
            <a:r>
              <a:rPr lang="en" i="1" dirty="0"/>
              <a:t>hard</a:t>
            </a:r>
            <a:endParaRPr i="1" dirty="0"/>
          </a:p>
        </p:txBody>
      </p:sp>
      <p:sp>
        <p:nvSpPr>
          <p:cNvPr id="1014" name="Google Shape;1014;p63"/>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hard part is knowing </a:t>
            </a:r>
            <a:r>
              <a:rPr lang="en" sz="2000" b="1" dirty="0">
                <a:solidFill>
                  <a:schemeClr val="accent1"/>
                </a:solidFill>
              </a:rPr>
              <a:t>what data </a:t>
            </a:r>
            <a:r>
              <a:rPr lang="en" sz="2000" dirty="0"/>
              <a:t>to cache and for </a:t>
            </a:r>
            <a:r>
              <a:rPr lang="en" sz="2000" b="1" dirty="0">
                <a:solidFill>
                  <a:schemeClr val="accent1"/>
                </a:solidFill>
              </a:rPr>
              <a:t>how long.</a:t>
            </a:r>
            <a:endParaRPr sz="2000" b="1" dirty="0">
              <a:solidFill>
                <a:schemeClr val="accent1"/>
              </a:solidFill>
            </a:endParaRPr>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 dirty="0"/>
              <a:t>           </a:t>
            </a:r>
            <a:r>
              <a:rPr lang="en-US" dirty="0"/>
              <a:t>Architecture</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20519"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7442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p:cNvPicPr preferRelativeResize="0">
            <a:picLocks noGrp="1"/>
          </p:cNvPicPr>
          <p:nvPr>
            <p:ph type="pic" idx="2"/>
          </p:nvPr>
        </p:nvPicPr>
        <p:blipFill>
          <a:blip r:embed="rId3">
            <a:extLst>
              <a:ext uri="{837473B0-CC2E-450A-ABE3-18F120FF3D39}">
                <a1611:picAttrSrcUrl xmlns:a1611="http://schemas.microsoft.com/office/drawing/2016/11/main" r:id="rId4"/>
              </a:ext>
            </a:extLst>
          </a:blip>
          <a:srcRect l="10134" r="1013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a:t>In your ASP.NET Web API…</a:t>
            </a:r>
            <a:endParaRPr i="1" dirty="0"/>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8006A34-B002-A5AB-C3F1-6C2480104218}"/>
              </a:ext>
            </a:extLst>
          </p:cNvPr>
          <p:cNvPicPr>
            <a:picLocks noChangeAspect="1"/>
          </p:cNvPicPr>
          <p:nvPr/>
        </p:nvPicPr>
        <p:blipFill>
          <a:blip r:embed="rId2"/>
          <a:stretch>
            <a:fillRect/>
          </a:stretch>
        </p:blipFill>
        <p:spPr>
          <a:xfrm>
            <a:off x="624782" y="0"/>
            <a:ext cx="5132318" cy="5143500"/>
          </a:xfrm>
          <a:prstGeom prst="rect">
            <a:avLst/>
          </a:prstGeom>
        </p:spPr>
      </p:pic>
      <p:sp>
        <p:nvSpPr>
          <p:cNvPr id="23" name="Text Placeholder 22">
            <a:extLst>
              <a:ext uri="{FF2B5EF4-FFF2-40B4-BE49-F238E27FC236}">
                <a16:creationId xmlns:a16="http://schemas.microsoft.com/office/drawing/2014/main" id="{F437D100-BC70-3A02-3FFF-69E25E79497B}"/>
              </a:ext>
            </a:extLst>
          </p:cNvPr>
          <p:cNvSpPr>
            <a:spLocks noGrp="1"/>
          </p:cNvSpPr>
          <p:nvPr>
            <p:ph type="body" idx="1"/>
          </p:nvPr>
        </p:nvSpPr>
        <p:spPr/>
        <p:txBody>
          <a:bodyPr/>
          <a:lstStyle/>
          <a:p>
            <a:r>
              <a:rPr lang="en-US" dirty="0"/>
              <a:t>My thoughts on caching…</a:t>
            </a:r>
          </a:p>
        </p:txBody>
      </p:sp>
    </p:spTree>
    <p:extLst>
      <p:ext uri="{BB962C8B-B14F-4D97-AF65-F5344CB8AC3E}">
        <p14:creationId xmlns:p14="http://schemas.microsoft.com/office/powerpoint/2010/main" val="647097731"/>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3435</TotalTime>
  <Words>709</Words>
  <Application>Microsoft Office PowerPoint</Application>
  <PresentationFormat>On-screen Show (16:9)</PresentationFormat>
  <Paragraphs>112</Paragraphs>
  <Slides>29</Slides>
  <Notes>23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Consolas</vt:lpstr>
      <vt:lpstr>Calibri</vt:lpstr>
      <vt:lpstr>Palanquin Dark</vt:lpstr>
      <vt:lpstr>Poppins</vt:lpstr>
      <vt:lpstr>Arial Bold</vt:lpstr>
      <vt:lpstr>Abhaya Libre</vt:lpstr>
      <vt:lpstr>Software Development App Pitch Deck by Slidesgo</vt:lpstr>
      <vt:lpstr>Live! 360 2018</vt:lpstr>
      <vt:lpstr>CACHING</vt:lpstr>
      <vt:lpstr>Agenda</vt:lpstr>
      <vt:lpstr>—Mark Twain</vt:lpstr>
      <vt:lpstr>Caching</vt:lpstr>
      <vt:lpstr>Caching</vt:lpstr>
      <vt:lpstr>Knowing how to cache data is hard</vt:lpstr>
      <vt:lpstr>Caching</vt:lpstr>
      <vt:lpstr>In your ASP.NET Web API…</vt:lpstr>
      <vt:lpstr>PowerPoint Presentation</vt:lpstr>
      <vt:lpstr>Caching</vt:lpstr>
      <vt:lpstr>In-memory Caching</vt:lpstr>
      <vt:lpstr>Code</vt:lpstr>
      <vt:lpstr>Output Caching</vt:lpstr>
      <vt:lpstr>Code</vt:lpstr>
      <vt:lpstr>Distributed Caching</vt:lpstr>
      <vt:lpstr>PowerPoint Presentation</vt:lpstr>
      <vt:lpstr>PowerPoint Presentation</vt:lpstr>
      <vt:lpstr>Code</vt:lpstr>
      <vt:lpstr>Advanced Topics</vt:lpstr>
      <vt:lpstr>PowerPoint Presentation</vt:lpstr>
      <vt:lpstr>Caching</vt:lpstr>
      <vt:lpstr>Response Caching</vt:lpstr>
      <vt:lpstr>Response Caching</vt:lpstr>
      <vt:lpstr>Code</vt:lpstr>
      <vt:lpstr>Client-Side Caching</vt:lpstr>
      <vt:lpstr>PowerPoint Presentation</vt:lpstr>
      <vt:lpstr>PowerPoint Presentation</vt:lpstr>
      <vt:lpstr>GITHUB REPO HAS ALL OF THE CODE</vt:lpstr>
      <vt:lpstr>Caching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App </dc:title>
  <dc:creator>Chris Woodruff</dc:creator>
  <cp:lastModifiedBy>Chris Woodruff</cp:lastModifiedBy>
  <cp:revision>28</cp:revision>
  <dcterms:modified xsi:type="dcterms:W3CDTF">2024-08-12T23:04:57Z</dcterms:modified>
</cp:coreProperties>
</file>